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92"/>
  </p:handoutMasterIdLst>
  <p:sldIdLst>
    <p:sldId id="256" r:id="rId2"/>
    <p:sldId id="257" r:id="rId3"/>
    <p:sldId id="371" r:id="rId4"/>
    <p:sldId id="383" r:id="rId5"/>
    <p:sldId id="358" r:id="rId6"/>
    <p:sldId id="333" r:id="rId7"/>
    <p:sldId id="357" r:id="rId8"/>
    <p:sldId id="258" r:id="rId9"/>
    <p:sldId id="337" r:id="rId10"/>
    <p:sldId id="274" r:id="rId11"/>
    <p:sldId id="260" r:id="rId12"/>
    <p:sldId id="338" r:id="rId13"/>
    <p:sldId id="365" r:id="rId14"/>
    <p:sldId id="366" r:id="rId15"/>
    <p:sldId id="339" r:id="rId16"/>
    <p:sldId id="340" r:id="rId17"/>
    <p:sldId id="341" r:id="rId18"/>
    <p:sldId id="342" r:id="rId19"/>
    <p:sldId id="344" r:id="rId20"/>
    <p:sldId id="262" r:id="rId21"/>
    <p:sldId id="263" r:id="rId22"/>
    <p:sldId id="264" r:id="rId23"/>
    <p:sldId id="265" r:id="rId24"/>
    <p:sldId id="347" r:id="rId25"/>
    <p:sldId id="266" r:id="rId26"/>
    <p:sldId id="267" r:id="rId27"/>
    <p:sldId id="261" r:id="rId28"/>
    <p:sldId id="343" r:id="rId29"/>
    <p:sldId id="308" r:id="rId30"/>
    <p:sldId id="304" r:id="rId31"/>
    <p:sldId id="306" r:id="rId32"/>
    <p:sldId id="379" r:id="rId33"/>
    <p:sldId id="353" r:id="rId34"/>
    <p:sldId id="310" r:id="rId35"/>
    <p:sldId id="324" r:id="rId36"/>
    <p:sldId id="348" r:id="rId37"/>
    <p:sldId id="367" r:id="rId38"/>
    <p:sldId id="345" r:id="rId39"/>
    <p:sldId id="346" r:id="rId40"/>
    <p:sldId id="369" r:id="rId41"/>
    <p:sldId id="370" r:id="rId42"/>
    <p:sldId id="377" r:id="rId43"/>
    <p:sldId id="378" r:id="rId44"/>
    <p:sldId id="368" r:id="rId45"/>
    <p:sldId id="326" r:id="rId46"/>
    <p:sldId id="380" r:id="rId47"/>
    <p:sldId id="362" r:id="rId48"/>
    <p:sldId id="259" r:id="rId49"/>
    <p:sldId id="305" r:id="rId50"/>
    <p:sldId id="309" r:id="rId51"/>
    <p:sldId id="334" r:id="rId52"/>
    <p:sldId id="381" r:id="rId53"/>
    <p:sldId id="311" r:id="rId54"/>
    <p:sldId id="355" r:id="rId55"/>
    <p:sldId id="312" r:id="rId56"/>
    <p:sldId id="349" r:id="rId57"/>
    <p:sldId id="350" r:id="rId58"/>
    <p:sldId id="351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3" r:id="rId68"/>
    <p:sldId id="322" r:id="rId69"/>
    <p:sldId id="321" r:id="rId70"/>
    <p:sldId id="325" r:id="rId71"/>
    <p:sldId id="356" r:id="rId72"/>
    <p:sldId id="332" r:id="rId73"/>
    <p:sldId id="327" r:id="rId74"/>
    <p:sldId id="359" r:id="rId75"/>
    <p:sldId id="360" r:id="rId76"/>
    <p:sldId id="382" r:id="rId77"/>
    <p:sldId id="361" r:id="rId78"/>
    <p:sldId id="372" r:id="rId79"/>
    <p:sldId id="363" r:id="rId80"/>
    <p:sldId id="376" r:id="rId81"/>
    <p:sldId id="375" r:id="rId82"/>
    <p:sldId id="373" r:id="rId83"/>
    <p:sldId id="374" r:id="rId84"/>
    <p:sldId id="328" r:id="rId85"/>
    <p:sldId id="329" r:id="rId86"/>
    <p:sldId id="330" r:id="rId87"/>
    <p:sldId id="331" r:id="rId88"/>
    <p:sldId id="336" r:id="rId89"/>
    <p:sldId id="364" r:id="rId90"/>
    <p:sldId id="352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71"/>
            <p14:sldId id="383"/>
            <p14:sldId id="358"/>
            <p14:sldId id="333"/>
            <p14:sldId id="357"/>
            <p14:sldId id="258"/>
            <p14:sldId id="337"/>
            <p14:sldId id="274"/>
            <p14:sldId id="260"/>
          </p14:sldIdLst>
        </p14:section>
        <p14:section name="Distributions" id="{6CD3F151-B3A2-4492-B700-F6DEE9132DC2}">
          <p14:sldIdLst>
            <p14:sldId id="338"/>
            <p14:sldId id="365"/>
            <p14:sldId id="366"/>
            <p14:sldId id="339"/>
            <p14:sldId id="340"/>
            <p14:sldId id="341"/>
            <p14:sldId id="342"/>
            <p14:sldId id="344"/>
            <p14:sldId id="262"/>
            <p14:sldId id="263"/>
            <p14:sldId id="264"/>
            <p14:sldId id="265"/>
            <p14:sldId id="347"/>
          </p14:sldIdLst>
        </p14:section>
        <p14:section name="Boxplots" id="{FC7AC912-124E-40F5-9D12-F0F81B39496B}">
          <p14:sldIdLst>
            <p14:sldId id="266"/>
            <p14:sldId id="267"/>
            <p14:sldId id="261"/>
            <p14:sldId id="343"/>
            <p14:sldId id="308"/>
          </p14:sldIdLst>
        </p14:section>
        <p14:section name="Comparing groups" id="{C3671646-A3D9-4AA2-960D-767C0A602EA3}">
          <p14:sldIdLst>
            <p14:sldId id="304"/>
            <p14:sldId id="306"/>
            <p14:sldId id="379"/>
            <p14:sldId id="353"/>
            <p14:sldId id="310"/>
            <p14:sldId id="324"/>
            <p14:sldId id="348"/>
            <p14:sldId id="367"/>
            <p14:sldId id="345"/>
            <p14:sldId id="346"/>
            <p14:sldId id="369"/>
            <p14:sldId id="370"/>
            <p14:sldId id="377"/>
            <p14:sldId id="378"/>
          </p14:sldIdLst>
        </p14:section>
        <p14:section name="Error bars" id="{7DBF141E-71D8-4596-B67F-B86A999CB097}">
          <p14:sldIdLst>
            <p14:sldId id="368"/>
            <p14:sldId id="326"/>
            <p14:sldId id="380"/>
            <p14:sldId id="362"/>
            <p14:sldId id="259"/>
            <p14:sldId id="305"/>
            <p14:sldId id="309"/>
            <p14:sldId id="334"/>
            <p14:sldId id="381"/>
          </p14:sldIdLst>
        </p14:section>
        <p14:section name="Bayesian" id="{9E24BA07-404B-4182-A2CD-1A61730DBA62}">
          <p14:sldIdLst>
            <p14:sldId id="311"/>
            <p14:sldId id="355"/>
            <p14:sldId id="312"/>
            <p14:sldId id="349"/>
            <p14:sldId id="350"/>
            <p14:sldId id="351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</p14:sldIdLst>
        </p14:section>
        <p14:section name="HOPs" id="{5E4BAAA4-B9D0-4F25-B5BB-998FE5AC7A52}">
          <p14:sldIdLst>
            <p14:sldId id="356"/>
            <p14:sldId id="332"/>
            <p14:sldId id="327"/>
          </p14:sldIdLst>
        </p14:section>
        <p14:section name="Meta analysis" id="{391CB0E5-6E6D-40D0-AB9F-33986DC0843D}">
          <p14:sldIdLst>
            <p14:sldId id="359"/>
            <p14:sldId id="360"/>
            <p14:sldId id="382"/>
            <p14:sldId id="361"/>
            <p14:sldId id="372"/>
            <p14:sldId id="363"/>
          </p14:sldIdLst>
        </p14:section>
        <p14:section name="Geographic" id="{46C22BCE-90C6-425D-8249-E5A05046F9E4}">
          <p14:sldIdLst>
            <p14:sldId id="376"/>
            <p14:sldId id="375"/>
            <p14:sldId id="373"/>
            <p14:sldId id="374"/>
            <p14:sldId id="328"/>
            <p14:sldId id="329"/>
            <p14:sldId id="330"/>
            <p14:sldId id="331"/>
            <p14:sldId id="336"/>
            <p14:sldId id="36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45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bles2graphs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3iap.com/us-numeracy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ropublica/weepeopl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skay/uncertainty-examples/blob/master/weepeople_dotplots.m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friendly/6135/R/weepeople.R" TargetMode="External"/><Relationship Id="rId4" Type="http://schemas.openxmlformats.org/officeDocument/2006/relationships/hyperlink" Target="https://github.com/propublica/weepeople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uncertaintyindex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rbarplots.github.io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3R8Gf9m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ilkelab.org/SDS375/slides/visualizing-uncertainty.html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bsky.app/profile/steveharoz.com/post/3ko5xd7waa42m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pkgs.datanovia.com/ggpubr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svg"/><Relationship Id="rId11" Type="http://schemas.openxmlformats.org/officeDocument/2006/relationships/image" Target="../media/image80.png"/><Relationship Id="rId5" Type="http://schemas.openxmlformats.org/officeDocument/2006/relationships/image" Target="../media/image78.png"/><Relationship Id="rId10" Type="http://schemas.openxmlformats.org/officeDocument/2006/relationships/image" Target="../media/image560.png"/><Relationship Id="rId4" Type="http://schemas.openxmlformats.org/officeDocument/2006/relationships/image" Target="../media/image520.png"/><Relationship Id="rId9" Type="http://schemas.openxmlformats.org/officeDocument/2006/relationships/image" Target="../media/image5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mjskay.github.io/tidybayes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stsuncertaintytoolkit.github.io/UncertaintyWeb/chapter_3.html" TargetMode="External"/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binf.2022.793819/ful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MathiasHarrer/Doing_Meta_Analysis_in_R/forest.html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MathiasHarrer/Doing_Meta_Analysis_in_R/forest.html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brv.13067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hyperlink" Target="https://dx.doi.org/10.55283/jhk.13795" TargetMode="Externa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55283/jhk.13795" TargetMode="External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gazine.amstat.org/blog/2021/08/01/task-force-statement-p-valu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  <p:pic>
        <p:nvPicPr>
          <p:cNvPr id="7" name="Picture 6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C1E683E-32DE-87A3-008A-8CC8855CA6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4659629"/>
            <a:ext cx="1063537" cy="1224000"/>
          </a:xfrm>
          <a:prstGeom prst="rect">
            <a:avLst/>
          </a:prstGeom>
        </p:spPr>
      </p:pic>
      <p:pic>
        <p:nvPicPr>
          <p:cNvPr id="8" name="Picture 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3C95F295-2F5F-DE77-2058-074AC58534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28" y="4659629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6B9CE-9A9C-4599-B41C-B83C0C54867A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altLang="en-US" sz="3200" dirty="0"/>
              <a:t>Model fits as uncertainties</a:t>
            </a:r>
          </a:p>
        </p:txBody>
      </p:sp>
      <p:pic>
        <p:nvPicPr>
          <p:cNvPr id="173060" name="Picture 4" descr="stevens_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860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1" name="Picture 5" descr="stevens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159250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4343400" y="6172200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Source: </a:t>
            </a:r>
            <a:r>
              <a:rPr lang="en-US" altLang="en-US">
                <a:hlinkClick r:id="rId4"/>
              </a:rPr>
              <a:t>tables2graphs.com</a:t>
            </a:r>
            <a:endParaRPr lang="en-US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4038600" y="1352103"/>
            <a:ext cx="4724400" cy="78483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Coefficients</a:t>
            </a:r>
            <a:r>
              <a:rPr lang="en-US" altLang="en-US" baseline="30000" dirty="0"/>
              <a:t>**</a:t>
            </a:r>
            <a:r>
              <a:rPr lang="en-US" altLang="en-US" dirty="0"/>
              <a:t> &amp; std errors express uncertainty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Can we do better?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6E3270-C7B7-4869-9928-EA6CB75D2F8C}"/>
              </a:ext>
            </a:extLst>
          </p:cNvPr>
          <p:cNvSpPr/>
          <p:nvPr/>
        </p:nvSpPr>
        <p:spPr>
          <a:xfrm>
            <a:off x="2700338" y="2688266"/>
            <a:ext cx="76200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43005-AC90-4A40-9FE5-E7097F207BA8}"/>
              </a:ext>
            </a:extLst>
          </p:cNvPr>
          <p:cNvSpPr/>
          <p:nvPr/>
        </p:nvSpPr>
        <p:spPr>
          <a:xfrm>
            <a:off x="6845598" y="3226627"/>
            <a:ext cx="972879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33" y="1113261"/>
            <a:ext cx="6934200" cy="486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351188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B6-713E-4B53-AFDA-A4E7780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CEE7-79A8-4527-A463-01C6FA6C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basics:</a:t>
            </a:r>
          </a:p>
          <a:p>
            <a:pPr lvl="1"/>
            <a:r>
              <a:rPr lang="en-US" dirty="0"/>
              <a:t>Icon arrays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Density plots</a:t>
            </a:r>
          </a:p>
          <a:p>
            <a:pPr lvl="1"/>
            <a:r>
              <a:rPr lang="en-US" dirty="0"/>
              <a:t>Boxplots</a:t>
            </a:r>
          </a:p>
          <a:p>
            <a:r>
              <a:rPr lang="en-US" dirty="0"/>
              <a:t>Doing better:</a:t>
            </a:r>
          </a:p>
          <a:p>
            <a:pPr lvl="1"/>
            <a:r>
              <a:rPr lang="en-US" dirty="0"/>
              <a:t>violin plots</a:t>
            </a:r>
          </a:p>
          <a:p>
            <a:pPr lvl="1"/>
            <a:r>
              <a:rPr lang="en-US" dirty="0"/>
              <a:t>rainclouds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}: data, distribution,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39BB7-8A4B-452D-852E-AD51685D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568162C-7554-0CBD-6168-8E34F349B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00" y="1447800"/>
            <a:ext cx="1584000" cy="1584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FA9C83-76CB-9A02-73F3-26C66D2C7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47800"/>
            <a:ext cx="1584000" cy="15840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035647-DF24-FC73-B7FA-8F9BBF6E4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447800"/>
            <a:ext cx="1584000" cy="158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523FE-F554-BCAE-287F-0400B288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95" y="3336600"/>
            <a:ext cx="2961905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569B9-CF58-B61B-EC27-5F231F5B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graph of people in different positions&#10;&#10;AI-generated content may be incorrect.">
            <a:extLst>
              <a:ext uri="{FF2B5EF4-FFF2-40B4-BE49-F238E27FC236}">
                <a16:creationId xmlns:a16="http://schemas.microsoft.com/office/drawing/2014/main" id="{7DAC0269-5681-1F4F-552E-E620B6AEA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46172"/>
            <a:ext cx="6535714" cy="489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89B9E-DE1C-9D93-80E3-8FADF0083BF7}"/>
              </a:ext>
            </a:extLst>
          </p:cNvPr>
          <p:cNvSpPr txBox="1"/>
          <p:nvPr/>
        </p:nvSpPr>
        <p:spPr>
          <a:xfrm>
            <a:off x="1066800" y="304800"/>
            <a:ext cx="701040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Putting the people back into charts about them: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1E656-4912-7ADD-BE08-CB9CCD0D2013}"/>
              </a:ext>
            </a:extLst>
          </p:cNvPr>
          <p:cNvSpPr txBox="1"/>
          <p:nvPr/>
        </p:nvSpPr>
        <p:spPr>
          <a:xfrm>
            <a:off x="914400" y="61722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>
                <a:hlinkClick r:id="rId3"/>
              </a:rPr>
              <a:t>https://3iap.com/us-numeracy</a:t>
            </a:r>
            <a:endParaRPr lang="en-CA" sz="1400" dirty="0"/>
          </a:p>
          <a:p>
            <a:r>
              <a:rPr lang="en-CA" sz="1400" dirty="0" err="1"/>
              <a:t>Weepeople</a:t>
            </a:r>
            <a:r>
              <a:rPr lang="en-CA" sz="1400" dirty="0"/>
              <a:t> font: </a:t>
            </a:r>
            <a:r>
              <a:rPr lang="en-CA" sz="1400" dirty="0">
                <a:hlinkClick r:id="rId4"/>
              </a:rPr>
              <a:t>https://github.com/propublica/weepeople</a:t>
            </a:r>
            <a:r>
              <a:rPr lang="en-CA" sz="1400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BB66C-75EA-8F41-B26C-DD1AE3A1DE67}"/>
              </a:ext>
            </a:extLst>
          </p:cNvPr>
          <p:cNvSpPr txBox="1"/>
          <p:nvPr/>
        </p:nvSpPr>
        <p:spPr>
          <a:xfrm>
            <a:off x="7696200" y="1066800"/>
            <a:ext cx="11430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Icon array</a:t>
            </a:r>
          </a:p>
        </p:txBody>
      </p:sp>
    </p:spTree>
    <p:extLst>
      <p:ext uri="{BB962C8B-B14F-4D97-AF65-F5344CB8AC3E}">
        <p14:creationId xmlns:p14="http://schemas.microsoft.com/office/powerpoint/2010/main" val="371621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people in a pyramid&#10;&#10;AI-generated content may be incorrect.">
            <a:extLst>
              <a:ext uri="{FF2B5EF4-FFF2-40B4-BE49-F238E27FC236}">
                <a16:creationId xmlns:a16="http://schemas.microsoft.com/office/drawing/2014/main" id="{2491F4C0-4BBB-34BD-8A6B-06231483A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600962"/>
            <a:ext cx="4412475" cy="3104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CC9AA9-06D2-5650-6176-9022ED75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22EA3-134E-BB58-64DA-F47969FBA64F}"/>
              </a:ext>
            </a:extLst>
          </p:cNvPr>
          <p:cNvSpPr txBox="1"/>
          <p:nvPr/>
        </p:nvSpPr>
        <p:spPr>
          <a:xfrm>
            <a:off x="533400" y="457200"/>
            <a:ext cx="784860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Using </a:t>
            </a:r>
            <a:r>
              <a:rPr lang="en-CA" dirty="0" err="1"/>
              <a:t>weepeople</a:t>
            </a:r>
            <a:r>
              <a:rPr lang="en-CA" dirty="0"/>
              <a:t> font in R graphics</a:t>
            </a:r>
          </a:p>
          <a:p>
            <a:r>
              <a:rPr lang="en-CA" sz="1400" dirty="0"/>
              <a:t>See: </a:t>
            </a:r>
            <a:r>
              <a:rPr lang="en-CA" sz="1400" dirty="0">
                <a:hlinkClick r:id="rId3"/>
              </a:rPr>
              <a:t>https://github.com/mjskay/uncertainty-examples/blob/master/weepeople_dotplots.md</a:t>
            </a:r>
            <a:r>
              <a:rPr lang="en-CA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04A91-992B-4ED7-8382-1EDF4438A949}"/>
              </a:ext>
            </a:extLst>
          </p:cNvPr>
          <p:cNvSpPr txBox="1"/>
          <p:nvPr/>
        </p:nvSpPr>
        <p:spPr>
          <a:xfrm>
            <a:off x="533400" y="12954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dirty="0"/>
              <a:t>Download font from: </a:t>
            </a:r>
            <a:r>
              <a:rPr lang="en-CA" dirty="0">
                <a:hlinkClick r:id="rId4"/>
              </a:rPr>
              <a:t>https://github.com/propublica/weepeople/</a:t>
            </a:r>
            <a:r>
              <a:rPr lang="en-CA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Register font: </a:t>
            </a:r>
            <a:r>
              <a:rPr lang="en-CA" dirty="0" err="1"/>
              <a:t>systemfonts</a:t>
            </a:r>
            <a:r>
              <a:rPr lang="en-CA" dirty="0"/>
              <a:t>::</a:t>
            </a:r>
            <a:r>
              <a:rPr lang="en-CA" dirty="0" err="1"/>
              <a:t>register_font</a:t>
            </a:r>
            <a:r>
              <a:rPr lang="en-CA" dirty="0"/>
              <a:t>(name = "</a:t>
            </a:r>
            <a:r>
              <a:rPr lang="en-CA" dirty="0" err="1"/>
              <a:t>weepeople</a:t>
            </a:r>
            <a:r>
              <a:rPr lang="en-CA" dirty="0"/>
              <a:t>“)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F1894-5990-F783-52EA-6DC67C045A11}"/>
              </a:ext>
            </a:extLst>
          </p:cNvPr>
          <p:cNvSpPr txBox="1"/>
          <p:nvPr/>
        </p:nvSpPr>
        <p:spPr>
          <a:xfrm>
            <a:off x="533400" y="2195156"/>
            <a:ext cx="55626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 err="1"/>
              <a:t>df</a:t>
            </a:r>
            <a:r>
              <a:rPr lang="en-CA" sz="1400" dirty="0"/>
              <a:t> = </a:t>
            </a:r>
            <a:r>
              <a:rPr lang="en-CA" sz="1400" dirty="0" err="1"/>
              <a:t>data.frame</a:t>
            </a:r>
            <a:r>
              <a:rPr lang="en-CA" sz="1400" dirty="0"/>
              <a:t>(x = </a:t>
            </a:r>
            <a:r>
              <a:rPr lang="en-CA" sz="1400" dirty="0" err="1"/>
              <a:t>qnorm</a:t>
            </a:r>
            <a:r>
              <a:rPr lang="en-CA" sz="1400" dirty="0"/>
              <a:t>(</a:t>
            </a:r>
            <a:r>
              <a:rPr lang="en-CA" sz="1400" dirty="0" err="1"/>
              <a:t>ppoints</a:t>
            </a:r>
            <a:r>
              <a:rPr lang="en-CA" sz="1400" dirty="0"/>
              <a:t>(100), 1:2),  </a:t>
            </a:r>
          </a:p>
          <a:p>
            <a:r>
              <a:rPr lang="en-CA" sz="1400" dirty="0"/>
              <a:t>     set = c("a", "b"),  icon = factor(sample(52, 100, replace = TRUE)))</a:t>
            </a:r>
          </a:p>
          <a:p>
            <a:r>
              <a:rPr lang="en-CA" sz="1400" dirty="0"/>
              <a:t>people = c(letters, </a:t>
            </a:r>
            <a:r>
              <a:rPr lang="en-CA" sz="1400" dirty="0" err="1"/>
              <a:t>toupper</a:t>
            </a:r>
            <a:r>
              <a:rPr lang="en-CA" sz="1400" dirty="0"/>
              <a:t>(letters))</a:t>
            </a:r>
          </a:p>
          <a:p>
            <a:r>
              <a:rPr lang="en-CA" sz="1400" dirty="0" err="1"/>
              <a:t>df</a:t>
            </a:r>
            <a:r>
              <a:rPr lang="en-CA" sz="1400" dirty="0"/>
              <a:t> |&gt;  </a:t>
            </a:r>
            <a:r>
              <a:rPr lang="en-CA" sz="1400" dirty="0" err="1"/>
              <a:t>ggplot</a:t>
            </a:r>
            <a:r>
              <a:rPr lang="en-CA" sz="1400" dirty="0"/>
              <a:t>(</a:t>
            </a:r>
            <a:r>
              <a:rPr lang="en-CA" sz="1400" dirty="0" err="1"/>
              <a:t>aes</a:t>
            </a:r>
            <a:r>
              <a:rPr lang="en-CA" sz="1400" dirty="0"/>
              <a:t>(x = x, y = set, group = set, shape = icon, color = x &gt; 0)) +   </a:t>
            </a:r>
          </a:p>
          <a:p>
            <a:r>
              <a:rPr lang="en-CA" sz="1400" dirty="0"/>
              <a:t>     </a:t>
            </a:r>
            <a:r>
              <a:rPr lang="en-CA" sz="1400" dirty="0" err="1"/>
              <a:t>geom_dots</a:t>
            </a:r>
            <a:r>
              <a:rPr lang="en-CA" sz="1400" dirty="0"/>
              <a:t>(</a:t>
            </a:r>
            <a:r>
              <a:rPr lang="en-CA" sz="1400" dirty="0">
                <a:highlight>
                  <a:srgbClr val="FFFF00"/>
                </a:highlight>
              </a:rPr>
              <a:t>family = "</a:t>
            </a:r>
            <a:r>
              <a:rPr lang="en-CA" sz="1400" dirty="0" err="1">
                <a:highlight>
                  <a:srgbClr val="FFFF00"/>
                </a:highlight>
              </a:rPr>
              <a:t>weepeople</a:t>
            </a:r>
            <a:r>
              <a:rPr lang="en-CA" sz="1400" dirty="0">
                <a:highlight>
                  <a:srgbClr val="FFFF00"/>
                </a:highlight>
              </a:rPr>
              <a:t>", </a:t>
            </a:r>
            <a:r>
              <a:rPr lang="en-CA" sz="1400" dirty="0" err="1"/>
              <a:t>dotsize</a:t>
            </a:r>
            <a:r>
              <a:rPr lang="en-CA" sz="1400" dirty="0"/>
              <a:t> = 2.4, layout = "swarm") +   </a:t>
            </a:r>
          </a:p>
          <a:p>
            <a:r>
              <a:rPr lang="en-CA" sz="1400" dirty="0"/>
              <a:t>     </a:t>
            </a:r>
            <a:r>
              <a:rPr lang="en-CA" sz="1400" dirty="0" err="1"/>
              <a:t>scale_shape_manual</a:t>
            </a:r>
            <a:r>
              <a:rPr lang="en-CA" sz="1400" dirty="0"/>
              <a:t>(</a:t>
            </a:r>
            <a:r>
              <a:rPr lang="en-CA" sz="1400" dirty="0">
                <a:highlight>
                  <a:srgbClr val="FFFF00"/>
                </a:highlight>
              </a:rPr>
              <a:t>values = people</a:t>
            </a:r>
            <a:r>
              <a:rPr lang="en-CA" sz="1400" dirty="0"/>
              <a:t>, guide = "none") +  </a:t>
            </a:r>
          </a:p>
          <a:p>
            <a:r>
              <a:rPr lang="en-CA" sz="1400" dirty="0"/>
              <a:t>     </a:t>
            </a:r>
            <a:r>
              <a:rPr lang="en-CA" sz="1400" dirty="0" err="1"/>
              <a:t>scale_color_brewer</a:t>
            </a:r>
            <a:r>
              <a:rPr lang="en-CA" sz="1400" dirty="0"/>
              <a:t>(palette = "Set1", guide = "none")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2F42-A66C-D45F-86FF-D47FF185D73A}"/>
              </a:ext>
            </a:extLst>
          </p:cNvPr>
          <p:cNvSpPr txBox="1"/>
          <p:nvPr/>
        </p:nvSpPr>
        <p:spPr>
          <a:xfrm>
            <a:off x="762000" y="58674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Code: </a:t>
            </a:r>
            <a:r>
              <a:rPr lang="en-CA" sz="1200" dirty="0">
                <a:hlinkClick r:id="rId5"/>
              </a:rPr>
              <a:t>https://github.com/friendly/6135/R/weepeople.R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5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FC2-395F-483B-852D-2A7BF005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43A2-F1FE-4E80-B491-E429E019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Perhaps the simplest display</a:t>
            </a:r>
          </a:p>
          <a:p>
            <a:pPr lvl="1"/>
            <a:r>
              <a:rPr lang="en-US" dirty="0"/>
              <a:t>divide the data into </a:t>
            </a:r>
            <a:r>
              <a:rPr lang="en-US" dirty="0">
                <a:solidFill>
                  <a:srgbClr val="0070C0"/>
                </a:solidFill>
              </a:rPr>
              <a:t>bins</a:t>
            </a:r>
            <a:r>
              <a:rPr lang="en-US" dirty="0"/>
              <a:t>: [40-42), [42-44), …</a:t>
            </a:r>
          </a:p>
          <a:p>
            <a:pPr lvl="1"/>
            <a:r>
              <a:rPr lang="en-US" dirty="0"/>
              <a:t>bar plot of the frequencies: length ~ frequency in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CCBF-861F-4584-AAD5-8ADA2350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C9BCBBB-8989-44BD-8E67-A58BDC516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37" y="2922177"/>
            <a:ext cx="3412463" cy="341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C3CAF-E416-4E30-98B5-E43B1CF6C318}"/>
              </a:ext>
            </a:extLst>
          </p:cNvPr>
          <p:cNvSpPr txBox="1"/>
          <p:nvPr/>
        </p:nvSpPr>
        <p:spPr>
          <a:xfrm>
            <a:off x="609600" y="2922177"/>
            <a:ext cx="44958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gapminder</a:t>
            </a:r>
            <a:r>
              <a:rPr lang="en-US" dirty="0"/>
              <a:t>)</a:t>
            </a:r>
          </a:p>
          <a:p>
            <a:r>
              <a:rPr lang="en-US" dirty="0"/>
              <a:t>gapminder_2002 &lt;- </a:t>
            </a:r>
            <a:r>
              <a:rPr lang="en-US" dirty="0" err="1"/>
              <a:t>gapminder</a:t>
            </a:r>
            <a:r>
              <a:rPr lang="en-US" dirty="0"/>
              <a:t> %&gt;%</a:t>
            </a:r>
          </a:p>
          <a:p>
            <a:r>
              <a:rPr lang="en-US" dirty="0"/>
              <a:t>  filter(year == 2002)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(gapminder_2002,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B53B0-6796-4C6B-AD32-57DDBA00A266}"/>
              </a:ext>
            </a:extLst>
          </p:cNvPr>
          <p:cNvSpPr txBox="1"/>
          <p:nvPr/>
        </p:nvSpPr>
        <p:spPr>
          <a:xfrm>
            <a:off x="609600" y="5410200"/>
            <a:ext cx="4495800" cy="64633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  <a:r>
              <a:rPr lang="en-US" dirty="0" err="1"/>
              <a:t>stat_bin</a:t>
            </a:r>
            <a:r>
              <a:rPr lang="en-US" dirty="0"/>
              <a:t>()` using `bins = 30`. Pick better value with `</a:t>
            </a:r>
            <a:r>
              <a:rPr lang="en-US" dirty="0" err="1"/>
              <a:t>binwidth</a:t>
            </a:r>
            <a:r>
              <a:rPr lang="en-US" dirty="0"/>
              <a:t>`.</a:t>
            </a:r>
          </a:p>
        </p:txBody>
      </p:sp>
    </p:spTree>
    <p:extLst>
      <p:ext uri="{BB962C8B-B14F-4D97-AF65-F5344CB8AC3E}">
        <p14:creationId xmlns:p14="http://schemas.microsoft.com/office/powerpoint/2010/main" val="252611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DF7C1-62D9-4E0E-8B9B-9E495558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bin width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04055D-3C19-43A0-9A57-5E0835D2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195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Explicitly selecting the </a:t>
            </a:r>
            <a:r>
              <a:rPr lang="en-US" dirty="0" err="1"/>
              <a:t>binwidth</a:t>
            </a:r>
            <a:r>
              <a:rPr lang="en-US" dirty="0"/>
              <a:t> shows:</a:t>
            </a:r>
          </a:p>
          <a:p>
            <a:pPr lvl="1"/>
            <a:r>
              <a:rPr lang="en-US" dirty="0"/>
              <a:t>the “Goldilocks” principle: </a:t>
            </a:r>
            <a:r>
              <a:rPr lang="en-US" b="1" dirty="0"/>
              <a:t>just about right</a:t>
            </a:r>
          </a:p>
          <a:p>
            <a:pPr lvl="1"/>
            <a:r>
              <a:rPr lang="en-US" dirty="0"/>
              <a:t>the default is often OK, but optimal “best” is harder to define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9BC-87A3-45E4-B988-CECA4ECA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BB2230B-00CE-47CE-B30B-4E7D0F20B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3" y="3228601"/>
            <a:ext cx="8229617" cy="3200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CBE28-0C5A-40CF-866B-CFCB731CE6F8}"/>
              </a:ext>
            </a:extLst>
          </p:cNvPr>
          <p:cNvSpPr txBox="1"/>
          <p:nvPr/>
        </p:nvSpPr>
        <p:spPr>
          <a:xfrm>
            <a:off x="476839" y="2631028"/>
            <a:ext cx="77724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(gapminder_2002,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)) +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binwidth</a:t>
            </a:r>
            <a:r>
              <a:rPr lang="en-US" dirty="0"/>
              <a:t> =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98DE0-F18A-4A87-A850-FCEBD6A7BC7A}"/>
              </a:ext>
            </a:extLst>
          </p:cNvPr>
          <p:cNvSpPr txBox="1"/>
          <p:nvPr/>
        </p:nvSpPr>
        <p:spPr>
          <a:xfrm>
            <a:off x="1295400" y="633453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small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30A42-C7EE-49DA-9C35-6953E804A503}"/>
              </a:ext>
            </a:extLst>
          </p:cNvPr>
          <p:cNvSpPr txBox="1"/>
          <p:nvPr/>
        </p:nvSpPr>
        <p:spPr>
          <a:xfrm>
            <a:off x="6725239" y="62627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 large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0B28-6E47-486B-8C99-8A835E51D5C9}"/>
              </a:ext>
            </a:extLst>
          </p:cNvPr>
          <p:cNvSpPr txBox="1"/>
          <p:nvPr/>
        </p:nvSpPr>
        <p:spPr>
          <a:xfrm>
            <a:off x="3841342" y="6334536"/>
            <a:ext cx="186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about right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5CAA4E-5146-4E55-BED6-20AB5CB677C0}"/>
              </a:ext>
            </a:extLst>
          </p:cNvPr>
          <p:cNvSpPr/>
          <p:nvPr/>
        </p:nvSpPr>
        <p:spPr>
          <a:xfrm>
            <a:off x="476839" y="3352800"/>
            <a:ext cx="2647361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1ADC2-267B-470C-BA54-ECD5E43F5A32}"/>
              </a:ext>
            </a:extLst>
          </p:cNvPr>
          <p:cNvSpPr/>
          <p:nvPr/>
        </p:nvSpPr>
        <p:spPr>
          <a:xfrm>
            <a:off x="3244049" y="3352800"/>
            <a:ext cx="2590800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2082-761D-4A93-8C21-1B23286FCD04}"/>
              </a:ext>
            </a:extLst>
          </p:cNvPr>
          <p:cNvSpPr/>
          <p:nvPr/>
        </p:nvSpPr>
        <p:spPr>
          <a:xfrm>
            <a:off x="5954698" y="3347298"/>
            <a:ext cx="2732102" cy="3304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D293-A521-4BE3-80E9-2FE3DBBB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Histograms: other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DB91B-D256-431C-A43D-CDEFEB71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 attention to graphic details</a:t>
            </a:r>
          </a:p>
          <a:p>
            <a:pPr lvl="1"/>
            <a:r>
              <a:rPr lang="en-US" dirty="0"/>
              <a:t>border color to make bars distinct       </a:t>
            </a:r>
          </a:p>
          <a:p>
            <a:pPr lvl="1"/>
            <a:r>
              <a:rPr lang="en-US" dirty="0"/>
              <a:t>set bar boundaries: to edges? – it can make a difference   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96B52-8FC9-433F-9F9C-F2B3BDEA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E4B21F26-E42B-41E4-A6CF-A96CF7E48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2957653"/>
            <a:ext cx="7315215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29F90-82F0-4509-81FD-0094E0BA604C}"/>
              </a:ext>
            </a:extLst>
          </p:cNvPr>
          <p:cNvSpPr txBox="1"/>
          <p:nvPr/>
        </p:nvSpPr>
        <p:spPr>
          <a:xfrm>
            <a:off x="914392" y="2514600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color = “white”)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9699-D91D-43A1-80AB-C57B8CD1E176}"/>
              </a:ext>
            </a:extLst>
          </p:cNvPr>
          <p:cNvSpPr txBox="1"/>
          <p:nvPr/>
        </p:nvSpPr>
        <p:spPr>
          <a:xfrm>
            <a:off x="4876800" y="2482106"/>
            <a:ext cx="3657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(…, boundary=50)</a:t>
            </a:r>
          </a:p>
        </p:txBody>
      </p:sp>
    </p:spTree>
    <p:extLst>
      <p:ext uri="{BB962C8B-B14F-4D97-AF65-F5344CB8AC3E}">
        <p14:creationId xmlns:p14="http://schemas.microsoft.com/office/powerpoint/2010/main" val="36870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7D4F-32E4-4680-93DC-C52257DC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0D9E-C12F-4792-AEE3-8B2F24E2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idea: Smooth the distribution to avoid artifacts of discrete bins and bin centers</a:t>
            </a:r>
          </a:p>
          <a:p>
            <a:pPr lvl="1"/>
            <a:r>
              <a:rPr lang="en-US" sz="2000" dirty="0"/>
              <a:t>Uses a “kernel”, </a:t>
            </a:r>
            <a:r>
              <a:rPr lang="en-US" sz="2000" dirty="0" err="1"/>
              <a:t>e.g</a:t>
            </a:r>
            <a:r>
              <a:rPr lang="en-US" sz="2000" dirty="0"/>
              <a:t>, gaussian, averaged over a moving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F1F3D-CA3F-471F-AE96-BA648500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AC8157-A4F9-49C3-8ACE-430D83AC9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65714"/>
            <a:ext cx="3291840" cy="329184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F977B4F-BD93-4ADF-9EFE-BCC0B0C82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2" y="3258865"/>
            <a:ext cx="3291840" cy="32918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108AB21-74EB-4A36-9C7B-D563F428B48D}"/>
              </a:ext>
            </a:extLst>
          </p:cNvPr>
          <p:cNvSpPr/>
          <p:nvPr/>
        </p:nvSpPr>
        <p:spPr>
          <a:xfrm>
            <a:off x="4114800" y="4572000"/>
            <a:ext cx="914400" cy="28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09914-7FD5-40FA-B01E-6EC7554E9A08}"/>
              </a:ext>
            </a:extLst>
          </p:cNvPr>
          <p:cNvSpPr txBox="1"/>
          <p:nvPr/>
        </p:nvSpPr>
        <p:spPr>
          <a:xfrm>
            <a:off x="563880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6C0D9-0028-4216-ABCD-B62199413F79}"/>
              </a:ext>
            </a:extLst>
          </p:cNvPr>
          <p:cNvSpPr txBox="1"/>
          <p:nvPr/>
        </p:nvSpPr>
        <p:spPr>
          <a:xfrm>
            <a:off x="1112520" y="2838594"/>
            <a:ext cx="2590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geom_histogram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9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D46736-9782-43C5-9892-77DB6973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EC2E-26BC-4A04-A3F2-8896A42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E4C3A-1A2C-410B-A0B2-464AA6990986}"/>
              </a:ext>
            </a:extLst>
          </p:cNvPr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distribution of </a:t>
            </a:r>
            <a:r>
              <a:rPr lang="en-US" dirty="0">
                <a:solidFill>
                  <a:srgbClr val="00B0F0"/>
                </a:solidFill>
              </a:rPr>
              <a:t>potential</a:t>
            </a:r>
            <a:r>
              <a:rPr lang="en-US" dirty="0"/>
              <a:t> density centered at each X</a:t>
            </a:r>
            <a:r>
              <a:rPr lang="en-US" baseline="-25000" dirty="0"/>
              <a:t>i</a:t>
            </a:r>
            <a:r>
              <a:rPr lang="en-US" dirty="0"/>
              <a:t>, w/ </a:t>
            </a:r>
            <a:r>
              <a:rPr lang="en-US" dirty="0" err="1"/>
              <a:t>sd</a:t>
            </a:r>
            <a:r>
              <a:rPr lang="en-US" dirty="0"/>
              <a:t> = h (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  <a:r>
              <a:rPr lang="en-US" dirty="0"/>
              <a:t>)</a:t>
            </a:r>
          </a:p>
          <a:p>
            <a:r>
              <a:rPr lang="en-US" dirty="0"/>
              <a:t>                       </a:t>
            </a:r>
            <a:r>
              <a:rPr lang="en-US" sz="2400" dirty="0"/>
              <a:t>x ~ </a:t>
            </a:r>
            <a:r>
              <a:rPr lang="en-US" sz="2400" dirty="0">
                <a:latin typeface="Script MT Bold" panose="03040602040607080904" pitchFamily="66" charset="0"/>
              </a:rPr>
              <a:t>N</a:t>
            </a:r>
            <a:r>
              <a:rPr lang="en-US" sz="2400" dirty="0"/>
              <a:t>(</a:t>
            </a:r>
            <a:r>
              <a:rPr lang="el-GR" sz="2400" dirty="0"/>
              <a:t>μ</a:t>
            </a:r>
            <a:r>
              <a:rPr lang="en-US" sz="2400" dirty="0"/>
              <a:t>=X</a:t>
            </a:r>
            <a:r>
              <a:rPr lang="en-US" sz="2400" baseline="-25000" dirty="0"/>
              <a:t>i</a:t>
            </a:r>
            <a:r>
              <a:rPr lang="en-US" sz="2400" dirty="0"/>
              <a:t>, </a:t>
            </a:r>
            <a:r>
              <a:rPr lang="en-US" sz="2400" dirty="0">
                <a:sym typeface="Symbol" panose="05050102010706020507" pitchFamily="18" charset="2"/>
              </a:rPr>
              <a:t>=</a:t>
            </a:r>
            <a:r>
              <a:rPr lang="en-US" sz="2400" dirty="0"/>
              <a:t>h)</a:t>
            </a:r>
          </a:p>
          <a:p>
            <a:endParaRPr lang="en-US" dirty="0"/>
          </a:p>
          <a:p>
            <a:r>
              <a:rPr lang="en-US" dirty="0"/>
              <a:t>Five observations, each with a distribution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moving window </a:t>
            </a:r>
            <a:r>
              <a:rPr lang="en-US" dirty="0"/>
              <a:t>sweeps across, averaging the density for all observations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CFF58C-7B70-45C1-8CA8-440A6015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100"/>
            <a:ext cx="7772400" cy="323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CB44FF-7C5E-B3B8-EFD8-D60F5A16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1" y="3165545"/>
            <a:ext cx="2035130" cy="72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BC61A-86D5-B4D2-A72F-A90C6DEA31A0}"/>
              </a:ext>
            </a:extLst>
          </p:cNvPr>
          <p:cNvSpPr txBox="1"/>
          <p:nvPr/>
        </p:nvSpPr>
        <p:spPr>
          <a:xfrm>
            <a:off x="609287" y="2755851"/>
            <a:ext cx="167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Kernel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10BE15-499B-AA4F-32E5-D978A7632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95329"/>
            <a:ext cx="3757444" cy="126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aguet Script" panose="00000500000000000000" pitchFamily="2" charset="0"/>
              </a:rPr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statistics &amp;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Bayesian uncertainty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E0D00-0E7C-4970-99CA-BA3670C7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22008"/>
            <a:ext cx="2076190" cy="3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B651-DD2A-70F9-8925-508ECFED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81" y="1478892"/>
            <a:ext cx="1447428" cy="1252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AAD2B-3148-F40A-588A-CE60445F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95" y="3067222"/>
            <a:ext cx="1567402" cy="1571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66CD-7294-3893-5311-DD200BF3F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095" y="4759953"/>
            <a:ext cx="1642904" cy="16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97DD69B-5305-452F-A565-DB055F7C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32746"/>
            <a:ext cx="8583223" cy="3506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EDD5C-9703-45D6-91A1-8418C148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plots: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7409-6D5A-4DC7-9511-8E010C80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depends on the width of the moving window – </a:t>
            </a:r>
            <a:r>
              <a:rPr lang="en-US" dirty="0">
                <a:solidFill>
                  <a:srgbClr val="0070C0"/>
                </a:solidFill>
              </a:rPr>
              <a:t>bandwidth</a:t>
            </a:r>
          </a:p>
          <a:p>
            <a:pPr lvl="1"/>
            <a:r>
              <a:rPr lang="en-US" sz="2000" dirty="0"/>
              <a:t>The default calculation is usually reasonable, but beware of weird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37CA-A80E-4803-BF49-59933C83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1B5A-A4E9-43B5-9A37-E5FBF2D7ABCE}"/>
              </a:ext>
            </a:extLst>
          </p:cNvPr>
          <p:cNvSpPr txBox="1"/>
          <p:nvPr/>
        </p:nvSpPr>
        <p:spPr>
          <a:xfrm>
            <a:off x="762000" y="2663414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F2381-DAB1-408A-A7BE-B67B95DCC5B0}"/>
              </a:ext>
            </a:extLst>
          </p:cNvPr>
          <p:cNvSpPr txBox="1"/>
          <p:nvPr/>
        </p:nvSpPr>
        <p:spPr>
          <a:xfrm>
            <a:off x="3581400" y="2663414"/>
            <a:ext cx="2209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628AB-B2B0-44B1-8C24-D6F12CCC4B2B}"/>
              </a:ext>
            </a:extLst>
          </p:cNvPr>
          <p:cNvSpPr txBox="1"/>
          <p:nvPr/>
        </p:nvSpPr>
        <p:spPr>
          <a:xfrm>
            <a:off x="6324600" y="2695680"/>
            <a:ext cx="228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bw</a:t>
            </a:r>
            <a:r>
              <a:rPr lang="en-US" dirty="0"/>
              <a:t>=8)</a:t>
            </a:r>
          </a:p>
        </p:txBody>
      </p:sp>
    </p:spTree>
    <p:extLst>
      <p:ext uri="{BB962C8B-B14F-4D97-AF65-F5344CB8AC3E}">
        <p14:creationId xmlns:p14="http://schemas.microsoft.com/office/powerpoint/2010/main" val="55532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CBBF72-46AF-4EE7-92CE-74A7368C9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666999"/>
            <a:ext cx="38862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24843-6BCE-40B0-AC56-E9B856AA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928F3-1A9C-46BC-8DC5-FF6355CD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2663-BAED-4AC6-9FAD-D11ADA74C201}"/>
              </a:ext>
            </a:extLst>
          </p:cNvPr>
          <p:cNvSpPr txBox="1"/>
          <p:nvPr/>
        </p:nvSpPr>
        <p:spPr>
          <a:xfrm>
            <a:off x="438778" y="2667000"/>
            <a:ext cx="42672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gap_2002c &lt;-</a:t>
            </a:r>
          </a:p>
          <a:p>
            <a:r>
              <a:rPr lang="en-US" dirty="0"/>
              <a:t>  gapminder_2002 %&gt;%</a:t>
            </a:r>
          </a:p>
          <a:p>
            <a:r>
              <a:rPr lang="en-US" dirty="0"/>
              <a:t>  filter(continent != "Oceania")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</a:t>
            </a:r>
            <a:r>
              <a:rPr lang="en-US" dirty="0">
                <a:highlight>
                  <a:srgbClr val="FFFF00"/>
                </a:highlight>
              </a:rPr>
              <a:t>fill = continent</a:t>
            </a:r>
            <a:r>
              <a:rPr lang="en-US" dirty="0"/>
              <a:t>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c(.2, .7))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C0C60-C4CE-44D3-B5B2-05810C020021}"/>
              </a:ext>
            </a:extLst>
          </p:cNvPr>
          <p:cNvSpPr txBox="1"/>
          <p:nvPr/>
        </p:nvSpPr>
        <p:spPr>
          <a:xfrm>
            <a:off x="457200" y="1371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multiple groups, using the fill aesthetic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overlaid curves -- is a decent start</a:t>
            </a:r>
          </a:p>
          <a:p>
            <a:r>
              <a:rPr lang="en-US" dirty="0"/>
              <a:t>But even with transparency it may be hard to see the separate curves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D3053-FB00-4FC3-B5F1-078187BECC11}"/>
              </a:ext>
            </a:extLst>
          </p:cNvPr>
          <p:cNvSpPr txBox="1"/>
          <p:nvPr/>
        </p:nvSpPr>
        <p:spPr>
          <a:xfrm>
            <a:off x="457199" y="6172200"/>
            <a:ext cx="449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</a:t>
            </a:r>
            <a:r>
              <a:rPr lang="en-US" dirty="0" err="1"/>
              <a:t>ggplot</a:t>
            </a:r>
            <a:r>
              <a:rPr lang="en-US" dirty="0"/>
              <a:t> picks a </a:t>
            </a:r>
            <a:r>
              <a:rPr lang="en-US" dirty="0">
                <a:highlight>
                  <a:srgbClr val="FFFF00"/>
                </a:highlight>
              </a:rPr>
              <a:t>joint</a:t>
            </a:r>
            <a:r>
              <a:rPr lang="en-US" dirty="0"/>
              <a:t> bandwidth, here: 2.52</a:t>
            </a:r>
          </a:p>
        </p:txBody>
      </p:sp>
    </p:spTree>
    <p:extLst>
      <p:ext uri="{BB962C8B-B14F-4D97-AF65-F5344CB8AC3E}">
        <p14:creationId xmlns:p14="http://schemas.microsoft.com/office/powerpoint/2010/main" val="4221379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489E-809F-45FD-809A-20F654B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groups: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86313-5C00-4D7B-ACCC-43F2EC71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D0A45AA-096A-4574-B5B2-AC1FDF259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62200"/>
            <a:ext cx="38862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CE66D-5493-4077-BB8E-2D0518F12703}"/>
              </a:ext>
            </a:extLst>
          </p:cNvPr>
          <p:cNvSpPr txBox="1"/>
          <p:nvPr/>
        </p:nvSpPr>
        <p:spPr>
          <a:xfrm>
            <a:off x="609600" y="2514600"/>
            <a:ext cx="3733801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lifeExp</a:t>
            </a:r>
            <a:r>
              <a:rPr lang="en-US" dirty="0"/>
              <a:t>,</a:t>
            </a:r>
          </a:p>
          <a:p>
            <a:r>
              <a:rPr lang="en-US" dirty="0"/>
              <a:t>              fill = continent)) +</a:t>
            </a:r>
          </a:p>
          <a:p>
            <a:r>
              <a:rPr lang="en-US" dirty="0"/>
              <a:t>  </a:t>
            </a:r>
            <a:r>
              <a:rPr lang="en-US" dirty="0" err="1"/>
              <a:t>geom_density</a:t>
            </a:r>
            <a:r>
              <a:rPr lang="en-US" dirty="0"/>
              <a:t>(alpha = 0.5)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facet_wrap</a:t>
            </a:r>
            <a:r>
              <a:rPr lang="en-US" dirty="0"/>
              <a:t>(~ continent)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7AC3C-574B-42DD-9B49-F79BB739BDFB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Faceting solves the overlap problem, but the eye has to move from panel to panel to make comparisons.</a:t>
            </a:r>
          </a:p>
        </p:txBody>
      </p:sp>
    </p:spTree>
    <p:extLst>
      <p:ext uri="{BB962C8B-B14F-4D97-AF65-F5344CB8AC3E}">
        <p14:creationId xmlns:p14="http://schemas.microsoft.com/office/powerpoint/2010/main" val="3295701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F88A29-5FF0-4CEA-B469-FB383DA3B7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29A06-C8CF-4F71-B783-10F0FDB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ggridges</a:t>
            </a:r>
            <a:r>
              <a:rPr lang="en-US" dirty="0"/>
              <a:t>}: Ridgeline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3C41-69A4-4A0D-96EE-335B5A64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917D-B9A6-4E64-9A70-61985BF57538}"/>
              </a:ext>
            </a:extLst>
          </p:cNvPr>
          <p:cNvSpPr txBox="1"/>
          <p:nvPr/>
        </p:nvSpPr>
        <p:spPr>
          <a:xfrm>
            <a:off x="533400" y="2672477"/>
            <a:ext cx="38100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y=continent, </a:t>
            </a:r>
          </a:p>
          <a:p>
            <a:r>
              <a:rPr lang="en-US" dirty="0"/>
              <a:t>           fill=continent))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geom_density_ridges</a:t>
            </a:r>
            <a:r>
              <a:rPr lang="en-US" dirty="0"/>
              <a:t>(</a:t>
            </a:r>
          </a:p>
          <a:p>
            <a:r>
              <a:rPr lang="en-US" dirty="0"/>
              <a:t>       alpha = 0.5,</a:t>
            </a:r>
          </a:p>
          <a:p>
            <a:r>
              <a:rPr lang="en-US" dirty="0"/>
              <a:t>       </a:t>
            </a:r>
            <a:r>
              <a:rPr lang="en-US" dirty="0" err="1"/>
              <a:t>jittered_points</a:t>
            </a:r>
            <a:r>
              <a:rPr lang="en-US" dirty="0"/>
              <a:t>=TRUE)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D9AC-9B23-4BFC-A190-BCD0E6DE29E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Ridgeline plots are partially overlapping density plots, suggesting a mountain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Useful for comparing distributions over time or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Adding jittered points helps to show where the data are</a:t>
            </a:r>
          </a:p>
        </p:txBody>
      </p:sp>
    </p:spTree>
    <p:extLst>
      <p:ext uri="{BB962C8B-B14F-4D97-AF65-F5344CB8AC3E}">
        <p14:creationId xmlns:p14="http://schemas.microsoft.com/office/powerpoint/2010/main" val="210250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E305A-A418-47DD-BCA6-12B3E7BE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30F55D7-631B-4DA6-82E8-63068FD5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286"/>
            <a:ext cx="5428571" cy="66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EDA5F-FDAC-46A5-A640-5E0F8114C5CC}"/>
              </a:ext>
            </a:extLst>
          </p:cNvPr>
          <p:cNvSpPr txBox="1"/>
          <p:nvPr/>
        </p:nvSpPr>
        <p:spPr>
          <a:xfrm>
            <a:off x="5580971" y="1259681"/>
            <a:ext cx="3258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Ridgeline plots are particularly effective with more than a few categories, and when the distributions differ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shape</a:t>
            </a:r>
            <a:r>
              <a:rPr lang="en-US" dirty="0"/>
              <a:t> as well as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central location</a:t>
            </a:r>
          </a:p>
          <a:p>
            <a:endParaRPr lang="en-US" dirty="0"/>
          </a:p>
          <a:p>
            <a:r>
              <a:rPr lang="en-US" dirty="0"/>
              <a:t>Which names stand out from the rest?</a:t>
            </a:r>
          </a:p>
          <a:p>
            <a:endParaRPr lang="en-US" dirty="0"/>
          </a:p>
          <a:p>
            <a:r>
              <a:rPr lang="en-US" dirty="0"/>
              <a:t>What is the role of color here?</a:t>
            </a:r>
          </a:p>
          <a:p>
            <a:endParaRPr lang="en-US" dirty="0"/>
          </a:p>
          <a:p>
            <a:r>
              <a:rPr lang="en-US" dirty="0"/>
              <a:t>Note the subtle use of white to outline each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8C92F-F305-3CEE-AB01-BC1913E90250}"/>
              </a:ext>
            </a:extLst>
          </p:cNvPr>
          <p:cNvSpPr txBox="1"/>
          <p:nvPr/>
        </p:nvSpPr>
        <p:spPr>
          <a:xfrm>
            <a:off x="5580971" y="457200"/>
            <a:ext cx="325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Baby names</a:t>
            </a:r>
          </a:p>
        </p:txBody>
      </p:sp>
    </p:spTree>
    <p:extLst>
      <p:ext uri="{BB962C8B-B14F-4D97-AF65-F5344CB8AC3E}">
        <p14:creationId xmlns:p14="http://schemas.microsoft.com/office/powerpoint/2010/main" val="16477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5C6148C-76AC-43AD-A564-2EA646A6A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1" y="2011353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B55B93-CF1C-4ED8-8CDD-F0E21AE91982}"/>
              </a:ext>
            </a:extLst>
          </p:cNvPr>
          <p:cNvSpPr txBox="1"/>
          <p:nvPr/>
        </p:nvSpPr>
        <p:spPr>
          <a:xfrm>
            <a:off x="457200" y="2286000"/>
            <a:ext cx="3581400" cy="203132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6F17-4814-4B7A-A76C-96DEA9086B07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give a more schematic summary of a dataset– </a:t>
            </a:r>
          </a:p>
          <a:p>
            <a:r>
              <a:rPr lang="en-US" dirty="0"/>
              <a:t>      median, quartiles, whiskers &amp; outliers </a:t>
            </a:r>
          </a:p>
        </p:txBody>
      </p:sp>
    </p:spTree>
    <p:extLst>
      <p:ext uri="{BB962C8B-B14F-4D97-AF65-F5344CB8AC3E}">
        <p14:creationId xmlns:p14="http://schemas.microsoft.com/office/powerpoint/2010/main" val="36199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542F-53DA-4956-832D-E4D56E0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DB0D0-B186-40BE-B3F7-68E713DD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D5635EC-9965-4E81-9EB6-9B7891E7D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1168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C5193-2AB0-49CE-948C-A2FC9587A9AE}"/>
              </a:ext>
            </a:extLst>
          </p:cNvPr>
          <p:cNvSpPr txBox="1"/>
          <p:nvPr/>
        </p:nvSpPr>
        <p:spPr>
          <a:xfrm>
            <a:off x="457200" y="2286000"/>
            <a:ext cx="3581400" cy="2585323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(gap_2002c,</a:t>
            </a:r>
          </a:p>
          <a:p>
            <a:r>
              <a:rPr lang="en-US" dirty="0"/>
              <a:t>       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lifeExp</a:t>
            </a:r>
            <a:r>
              <a:rPr lang="en-US" dirty="0"/>
              <a:t>, </a:t>
            </a:r>
          </a:p>
          <a:p>
            <a:r>
              <a:rPr lang="en-US" dirty="0"/>
              <a:t>              y=continent, </a:t>
            </a:r>
          </a:p>
          <a:p>
            <a:r>
              <a:rPr lang="en-US" dirty="0"/>
              <a:t>              fill=continent))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(alpha = 0.2)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continent),</a:t>
            </a:r>
          </a:p>
          <a:p>
            <a:r>
              <a:rPr lang="en-US" dirty="0"/>
              <a:t>     position =  </a:t>
            </a:r>
          </a:p>
          <a:p>
            <a:r>
              <a:rPr lang="en-US" dirty="0"/>
              <a:t>             </a:t>
            </a:r>
            <a:r>
              <a:rPr lang="en-US" dirty="0" err="1"/>
              <a:t>position_jitter</a:t>
            </a:r>
            <a:r>
              <a:rPr lang="en-US" dirty="0"/>
              <a:t>(height=0.1))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86C8-174F-4F89-8E88-15E64239C0CA}"/>
              </a:ext>
            </a:extLst>
          </p:cNvPr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perhaps too schematic– it sometimes helps to see the data as jittered points</a:t>
            </a:r>
          </a:p>
        </p:txBody>
      </p:sp>
    </p:spTree>
    <p:extLst>
      <p:ext uri="{BB962C8B-B14F-4D97-AF65-F5344CB8AC3E}">
        <p14:creationId xmlns:p14="http://schemas.microsoft.com/office/powerpoint/2010/main" val="88394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r>
              <a:rPr lang="en-US" dirty="0"/>
              <a:t>Outliers: individuals who misunderstood instructions?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682FE0-43E8-38A0-84CF-A9F5FC8F1FE4}"/>
              </a:ext>
            </a:extLst>
          </p:cNvPr>
          <p:cNvSpPr/>
          <p:nvPr/>
        </p:nvSpPr>
        <p:spPr>
          <a:xfrm rot="621587">
            <a:off x="8212984" y="4582630"/>
            <a:ext cx="3810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C49-F03C-4FA4-8000-B139769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boxplots revealed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145DD-401A-450E-9C82-76482851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AFFD3-8A8E-457E-8660-DC456503C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0017"/>
            <a:ext cx="8229600" cy="27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6529-A7CA-42B6-87CC-39DE059BA8B5}"/>
              </a:ext>
            </a:extLst>
          </p:cNvPr>
          <p:cNvSpPr txBox="1"/>
          <p:nvPr/>
        </p:nvSpPr>
        <p:spPr>
          <a:xfrm>
            <a:off x="457200" y="12954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fine for unimodal distributions – well summarized by Q1, Median, Q3</a:t>
            </a:r>
          </a:p>
          <a:p>
            <a:r>
              <a:rPr lang="en-US" sz="2400" dirty="0"/>
              <a:t>They are insensitive to </a:t>
            </a:r>
            <a:r>
              <a:rPr lang="en-US" sz="2400" dirty="0">
                <a:solidFill>
                  <a:srgbClr val="0070C0"/>
                </a:solidFill>
              </a:rPr>
              <a:t>multi-modal</a:t>
            </a:r>
            <a:r>
              <a:rPr lang="en-US" sz="24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21636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B73B6-8FDA-4CBF-A917-65D171DAEB12}"/>
              </a:ext>
            </a:extLst>
          </p:cNvPr>
          <p:cNvCxnSpPr/>
          <p:nvPr/>
        </p:nvCxnSpPr>
        <p:spPr>
          <a:xfrm>
            <a:off x="59436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D77DEE-22F9-48EE-883A-6398C5DC547B}"/>
              </a:ext>
            </a:extLst>
          </p:cNvPr>
          <p:cNvCxnSpPr/>
          <p:nvPr/>
        </p:nvCxnSpPr>
        <p:spPr>
          <a:xfrm>
            <a:off x="6858000" y="3200400"/>
            <a:ext cx="0" cy="144780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D15E-8E65-3D70-9DE7-218A35D7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is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90A8A-E23D-D0BC-C78A-CCF6A2CB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graph showing the price of the us currency&#10;&#10;AI-generated content may be incorrect.">
            <a:extLst>
              <a:ext uri="{FF2B5EF4-FFF2-40B4-BE49-F238E27FC236}">
                <a16:creationId xmlns:a16="http://schemas.microsoft.com/office/drawing/2014/main" id="{90F34AA3-0BE8-648F-8157-1594E2391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4" y="1472920"/>
            <a:ext cx="8280000" cy="4927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2505C-FF4D-120B-F6C7-7CDDD5CE04A9}"/>
              </a:ext>
            </a:extLst>
          </p:cNvPr>
          <p:cNvSpPr txBox="1"/>
          <p:nvPr/>
        </p:nvSpPr>
        <p:spPr>
          <a:xfrm>
            <a:off x="457200" y="10668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World Uncertainty Index </a:t>
            </a:r>
            <a:r>
              <a:rPr lang="en-CA" dirty="0">
                <a:hlinkClick r:id="rId3"/>
              </a:rPr>
              <a:t>https://worlduncertaintyindex.com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4324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Barplot</a:t>
            </a:r>
            <a:r>
              <a:rPr lang="en-US" dirty="0"/>
              <a:t> memes: 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F3A3-3B7E-D3EA-A32A-29B13BD8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Alternatives to dynamite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531BA-5C85-0A48-D706-21065D3D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96ED4ECB-3DD3-5CEF-5BB9-FCA689F4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23768"/>
            <a:ext cx="8153400" cy="49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34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72E588-43A9-4FB9-9D7C-AB05C63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690" y="274638"/>
            <a:ext cx="531911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De-fusing the </a:t>
            </a:r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4A7EB4-D7B0-4BD5-8DD7-13BAAB1C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3668BC-3D84-4BD2-BF95-B21EBF1E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0" y="362486"/>
            <a:ext cx="2603130" cy="306651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A0327D3-1D48-4495-A69B-7E224148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0" y="2286000"/>
            <a:ext cx="5446929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A566E-D0AF-42BC-830E-F239512C191D}"/>
              </a:ext>
            </a:extLst>
          </p:cNvPr>
          <p:cNvSpPr txBox="1"/>
          <p:nvPr/>
        </p:nvSpPr>
        <p:spPr>
          <a:xfrm>
            <a:off x="3396160" y="1143000"/>
            <a:ext cx="529064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If you insist on bars, use a better visual representation of uncertainty or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03AD-1CD9-442F-BA4D-2B98319ED0B2}"/>
              </a:ext>
            </a:extLst>
          </p:cNvPr>
          <p:cNvSpPr txBox="1"/>
          <p:nvPr/>
        </p:nvSpPr>
        <p:spPr>
          <a:xfrm>
            <a:off x="457200" y="3657600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“Friends don’t let friends make </a:t>
            </a:r>
            <a:r>
              <a:rPr lang="en-US" dirty="0" err="1"/>
              <a:t>barplots</a:t>
            </a:r>
            <a:r>
              <a:rPr lang="en-US" dirty="0"/>
              <a:t>” (video)</a:t>
            </a:r>
          </a:p>
          <a:p>
            <a:endParaRPr lang="en-US" dirty="0"/>
          </a:p>
          <a:p>
            <a:r>
              <a:rPr lang="en-US" sz="1400" dirty="0">
                <a:hlinkClick r:id="rId4"/>
              </a:rPr>
              <a:t>https://barbarplots.github.io/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57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combine </a:t>
            </a:r>
            <a:r>
              <a:rPr lang="en-US" dirty="0">
                <a:solidFill>
                  <a:srgbClr val="0070C0"/>
                </a:solidFill>
              </a:rPr>
              <a:t>density</a:t>
            </a:r>
            <a:r>
              <a:rPr lang="en-US" dirty="0"/>
              <a:t> curve &amp; </a:t>
            </a:r>
            <a:r>
              <a:rPr lang="en-US" dirty="0">
                <a:solidFill>
                  <a:srgbClr val="0070C0"/>
                </a:solidFill>
              </a:rPr>
              <a:t>boxplot</a:t>
            </a:r>
            <a:r>
              <a:rPr lang="en-US" dirty="0"/>
              <a:t>, but also show the observations as jittered </a:t>
            </a:r>
            <a:r>
              <a:rPr lang="en-US" dirty="0">
                <a:solidFill>
                  <a:srgbClr val="0070C0"/>
                </a:solidFill>
              </a:rPr>
              <a:t>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784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07F57-BCDF-4C1C-8757-842A8D168A58}"/>
              </a:ext>
            </a:extLst>
          </p:cNvPr>
          <p:cNvSpPr txBox="1"/>
          <p:nvPr/>
        </p:nvSpPr>
        <p:spPr>
          <a:xfrm>
            <a:off x="5791200" y="1447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</a:t>
            </a:r>
            <a:r>
              <a:rPr lang="en-US" dirty="0">
                <a:solidFill>
                  <a:srgbClr val="0070C0"/>
                </a:solidFill>
              </a:rPr>
              <a:t>shape</a:t>
            </a:r>
            <a:r>
              <a:rPr lang="en-US" dirty="0"/>
              <a:t> add to the story of changes in center</a:t>
            </a:r>
          </a:p>
          <a:p>
            <a:r>
              <a:rPr lang="en-US" dirty="0">
                <a:solidFill>
                  <a:srgbClr val="0070C0"/>
                </a:solidFill>
              </a:rPr>
              <a:t>Transparency</a:t>
            </a:r>
            <a:r>
              <a:rPr lang="en-US" dirty="0"/>
              <a:t> allows overlap</a:t>
            </a:r>
          </a:p>
        </p:txBody>
      </p:sp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413EAC-AB1C-406F-8E60-D8E84FB8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B422BC-280F-4394-BD39-2C27EDD9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1A3D-470A-41B9-B3A7-F850C7404C6E}"/>
              </a:ext>
            </a:extLst>
          </p:cNvPr>
          <p:cNvSpPr txBox="1"/>
          <p:nvPr/>
        </p:nvSpPr>
        <p:spPr>
          <a:xfrm>
            <a:off x="533400" y="6019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excellence!</a:t>
            </a:r>
          </a:p>
        </p:txBody>
      </p:sp>
    </p:spTree>
    <p:extLst>
      <p:ext uri="{BB962C8B-B14F-4D97-AF65-F5344CB8AC3E}">
        <p14:creationId xmlns:p14="http://schemas.microsoft.com/office/powerpoint/2010/main" val="1382065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DE592-6192-E426-D0F5-28178C0E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2207A-6A82-816A-413D-AB1F822B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306A9-0556-3BBC-68A6-357B1D8E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9BF1318-1FED-B294-6E20-382749BDD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99176-1C77-0B11-0691-8F9F1888BC6A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three families of </a:t>
            </a:r>
            <a:r>
              <a:rPr lang="en-US" dirty="0" err="1"/>
              <a:t>geoms</a:t>
            </a:r>
            <a:r>
              <a:rPr lang="en-US" dirty="0"/>
              <a:t> for visualizing uncertainty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02A9C-D987-88A0-E3FB-DDC00A544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2316000"/>
            <a:ext cx="7560000" cy="37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DE1DA-22A5-A472-3CFB-966F09A58586}"/>
              </a:ext>
            </a:extLst>
          </p:cNvPr>
          <p:cNvSpPr txBox="1"/>
          <p:nvPr/>
        </p:nvSpPr>
        <p:spPr>
          <a:xfrm>
            <a:off x="762000" y="1828800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Point estimates + intervals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4D4F0-CD8F-78CD-EDE5-627232BB5AFE}"/>
              </a:ext>
            </a:extLst>
          </p:cNvPr>
          <p:cNvSpPr txBox="1"/>
          <p:nvPr/>
        </p:nvSpPr>
        <p:spPr>
          <a:xfrm>
            <a:off x="3276600" y="18288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Dots + intervals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62C5E-E09A-1C8D-3B6C-7D06F0456882}"/>
              </a:ext>
            </a:extLst>
          </p:cNvPr>
          <p:cNvSpPr txBox="1"/>
          <p:nvPr/>
        </p:nvSpPr>
        <p:spPr>
          <a:xfrm>
            <a:off x="5867402" y="1752600"/>
            <a:ext cx="2484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Fitted lines + uncertainty bands</a:t>
            </a:r>
          </a:p>
        </p:txBody>
      </p:sp>
    </p:spTree>
    <p:extLst>
      <p:ext uri="{BB962C8B-B14F-4D97-AF65-F5344CB8AC3E}">
        <p14:creationId xmlns:p14="http://schemas.microsoft.com/office/powerpoint/2010/main" val="4168289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D51-BE69-4800-A152-BC666B08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package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1D7FC-5C9D-4FF9-B0D8-C4A2B254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1A7DBF-5F33-4563-B078-1D924304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13353"/>
            <a:ext cx="5943647" cy="467000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D636C6CB-A777-4104-B2D5-C0D473AE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88" y="215257"/>
            <a:ext cx="715912" cy="834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AE8-6EAC-489C-86A0-B34E78BB72F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{</a:t>
            </a:r>
            <a:r>
              <a:rPr lang="en-US" dirty="0" err="1"/>
              <a:t>ggdist</a:t>
            </a:r>
            <a:r>
              <a:rPr lang="en-US" dirty="0"/>
              <a:t>} package provides a wide variety of </a:t>
            </a:r>
            <a:r>
              <a:rPr lang="en-US" dirty="0" err="1"/>
              <a:t>ggplot</a:t>
            </a:r>
            <a:r>
              <a:rPr lang="en-US" dirty="0"/>
              <a:t> stats to display distributions &amp; intervals</a:t>
            </a:r>
          </a:p>
        </p:txBody>
      </p:sp>
    </p:spTree>
    <p:extLst>
      <p:ext uri="{BB962C8B-B14F-4D97-AF65-F5344CB8AC3E}">
        <p14:creationId xmlns:p14="http://schemas.microsoft.com/office/powerpoint/2010/main" val="616169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63F4D-2C28-4A9D-8B98-2D1EAA37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0F351F69-07B2-4106-84F0-917C86B41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971800"/>
            <a:ext cx="4114800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DCC75-6E44-41AB-9960-5CE132FC0C10}"/>
              </a:ext>
            </a:extLst>
          </p:cNvPr>
          <p:cNvSpPr txBox="1"/>
          <p:nvPr/>
        </p:nvSpPr>
        <p:spPr>
          <a:xfrm>
            <a:off x="372150" y="514067"/>
            <a:ext cx="4132500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Design of {</a:t>
            </a:r>
            <a:r>
              <a:rPr lang="en-US" sz="2000" dirty="0" err="1"/>
              <a:t>ggdist</a:t>
            </a:r>
            <a:r>
              <a:rPr lang="en-US" sz="2000" dirty="0"/>
              <a:t>} makes it easy to combine two or more graphical representations –</a:t>
            </a:r>
          </a:p>
          <a:p>
            <a:r>
              <a:rPr lang="en-US" sz="2000" dirty="0"/>
              <a:t>          data + distribution + interval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B88F0-7C64-E80B-A5E8-85CD8488BD05}"/>
              </a:ext>
            </a:extLst>
          </p:cNvPr>
          <p:cNvSpPr txBox="1"/>
          <p:nvPr/>
        </p:nvSpPr>
        <p:spPr>
          <a:xfrm>
            <a:off x="542250" y="2514600"/>
            <a:ext cx="320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halfeye</a:t>
            </a:r>
            <a:r>
              <a:rPr lang="en-CA" dirty="0"/>
              <a:t>, varying fill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075703-2FF0-F5F2-0C92-4C49B2FB09B6}"/>
              </a:ext>
            </a:extLst>
          </p:cNvPr>
          <p:cNvGrpSpPr/>
          <p:nvPr/>
        </p:nvGrpSpPr>
        <p:grpSpPr>
          <a:xfrm>
            <a:off x="4724400" y="609600"/>
            <a:ext cx="4397477" cy="3200430"/>
            <a:chOff x="4724400" y="609600"/>
            <a:chExt cx="4397477" cy="320043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779AF67-D470-402C-B541-E850C594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609600"/>
              <a:ext cx="3200430" cy="320043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46A6C8-3F07-F373-92DD-5C6A4B482B3C}"/>
                </a:ext>
              </a:extLst>
            </p:cNvPr>
            <p:cNvSpPr txBox="1"/>
            <p:nvPr/>
          </p:nvSpPr>
          <p:spPr>
            <a:xfrm>
              <a:off x="7364843" y="991120"/>
              <a:ext cx="175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gradientinterval</a:t>
              </a:r>
              <a:endParaRPr lang="en-CA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1CFAFD-5177-BAEE-C395-33C369157C4F}"/>
              </a:ext>
            </a:extLst>
          </p:cNvPr>
          <p:cNvGrpSpPr/>
          <p:nvPr/>
        </p:nvGrpSpPr>
        <p:grpSpPr>
          <a:xfrm>
            <a:off x="4876800" y="3978377"/>
            <a:ext cx="4114800" cy="2743200"/>
            <a:chOff x="4876800" y="3978377"/>
            <a:chExt cx="4114800" cy="2743200"/>
          </a:xfrm>
        </p:grpSpPr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9613FCC7-F094-4FBD-941D-C1567A607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3978377"/>
              <a:ext cx="4114800" cy="2743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455663-6498-5BF7-C331-C942D2536D94}"/>
                </a:ext>
              </a:extLst>
            </p:cNvPr>
            <p:cNvSpPr txBox="1"/>
            <p:nvPr/>
          </p:nvSpPr>
          <p:spPr>
            <a:xfrm>
              <a:off x="7857450" y="4126468"/>
              <a:ext cx="105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7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2060-5CEE-134F-B2AC-55D0BA2DE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E1A-DE0C-91A1-ECEA-4806356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is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D47A5-23E8-DBF8-B320-BF6AD836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baby with a white hat&#10;&#10;AI-generated content may be incorrect.">
            <a:extLst>
              <a:ext uri="{FF2B5EF4-FFF2-40B4-BE49-F238E27FC236}">
                <a16:creationId xmlns:a16="http://schemas.microsoft.com/office/drawing/2014/main" id="{46406503-95B3-2949-8DD9-46DCDBE00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6202405" cy="54305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45EE1E-F3A4-90FA-179E-F3A4A13733AD}"/>
              </a:ext>
            </a:extLst>
          </p:cNvPr>
          <p:cNvGrpSpPr/>
          <p:nvPr/>
        </p:nvGrpSpPr>
        <p:grpSpPr>
          <a:xfrm>
            <a:off x="6415903" y="1696702"/>
            <a:ext cx="1219200" cy="830997"/>
            <a:chOff x="1066800" y="2209800"/>
            <a:chExt cx="1219200" cy="830997"/>
          </a:xfrm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71F8EDF6-2385-584E-83C6-995650E71D4A}"/>
                </a:ext>
              </a:extLst>
            </p:cNvPr>
            <p:cNvSpPr/>
            <p:nvPr/>
          </p:nvSpPr>
          <p:spPr>
            <a:xfrm>
              <a:off x="1066800" y="2209800"/>
              <a:ext cx="1219200" cy="762000"/>
            </a:xfrm>
            <a:prstGeom prst="wedgeRectCallout">
              <a:avLst>
                <a:gd name="adj1" fmla="val -79427"/>
                <a:gd name="adj2" fmla="val 16125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5F486A-A1B0-BAFD-A3E7-59720641C775}"/>
                </a:ext>
              </a:extLst>
            </p:cNvPr>
            <p:cNvSpPr txBox="1"/>
            <p:nvPr/>
          </p:nvSpPr>
          <p:spPr>
            <a:xfrm>
              <a:off x="1143000" y="2209800"/>
              <a:ext cx="106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Where am I?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D74A47A-1A18-CFBC-25E4-F2F10E7A855B}"/>
              </a:ext>
            </a:extLst>
          </p:cNvPr>
          <p:cNvSpPr/>
          <p:nvPr/>
        </p:nvSpPr>
        <p:spPr>
          <a:xfrm>
            <a:off x="6492103" y="3601702"/>
            <a:ext cx="1310502" cy="1066800"/>
          </a:xfrm>
          <a:prstGeom prst="wedgeRoundRectCallout">
            <a:avLst>
              <a:gd name="adj1" fmla="val -97876"/>
              <a:gd name="adj2" fmla="val 10446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21CC4-F190-5491-C52F-314D08ED502D}"/>
              </a:ext>
            </a:extLst>
          </p:cNvPr>
          <p:cNvSpPr txBox="1"/>
          <p:nvPr/>
        </p:nvSpPr>
        <p:spPr>
          <a:xfrm>
            <a:off x="6492103" y="3711714"/>
            <a:ext cx="1310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What’s for breakfast?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BFD53-A42E-9056-5763-4B40E680EB10}"/>
              </a:ext>
            </a:extLst>
          </p:cNvPr>
          <p:cNvSpPr txBox="1"/>
          <p:nvPr/>
        </p:nvSpPr>
        <p:spPr>
          <a:xfrm>
            <a:off x="289698" y="1409971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Hello, </a:t>
            </a:r>
            <a:r>
              <a:rPr lang="en-CA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Sakina Asma Zia! 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40231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E1FB5-C2D0-3EF5-C916-79F4FCAC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One-way ANOVA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5DC1D-6BB0-8C56-D51B-C0919B8D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B1395-C169-D117-FBCF-C03A497FDB88}"/>
              </a:ext>
            </a:extLst>
          </p:cNvPr>
          <p:cNvSpPr txBox="1"/>
          <p:nvPr/>
        </p:nvSpPr>
        <p:spPr>
          <a:xfrm>
            <a:off x="457200" y="1295400"/>
            <a:ext cx="50292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set.seed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(5)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n &lt;- 10;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ngrps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&lt;- 5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ABC &lt;-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tibble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grp = rep(c("A","B","C","D","E"), n),    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response =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rnorm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(n *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ngrps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, c(0,1,2,1,-1), 0.5)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A1DED-36C7-9C71-E174-DDD705DDA5E9}"/>
              </a:ext>
            </a:extLst>
          </p:cNvPr>
          <p:cNvSpPr txBox="1"/>
          <p:nvPr/>
        </p:nvSpPr>
        <p:spPr>
          <a:xfrm>
            <a:off x="457200" y="2753380"/>
            <a:ext cx="5029200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ABC.mod =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lm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(response ~ grp, data = ABC)</a:t>
            </a:r>
          </a:p>
          <a:p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broom::tidy(ABC.mod)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7F545-142B-5F7B-4416-4BF2FD564EC7}"/>
              </a:ext>
            </a:extLst>
          </p:cNvPr>
          <p:cNvSpPr txBox="1"/>
          <p:nvPr/>
        </p:nvSpPr>
        <p:spPr>
          <a:xfrm>
            <a:off x="533400" y="3505200"/>
            <a:ext cx="52578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# A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tibble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: 5 × 5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term        estimate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std.error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statistic     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p.value</a:t>
            </a:r>
            <a:endParaRPr lang="en-CA" sz="11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&lt;chr&gt;          &lt;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dbl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    &lt;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dbl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    &lt;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dbl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        &lt;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dbl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&gt;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1 (Intercept)    0.182     0.173      1.05 0.300       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2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grpB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 0.833     0.245      3.40 0.00143     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3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grpC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 1.69      0.245      6.91 0.0000000138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4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grpD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 0.846     0.245      3.45 0.00122     </a:t>
            </a:r>
          </a:p>
          <a:p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5 </a:t>
            </a:r>
            <a:r>
              <a:rPr lang="en-CA" sz="11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grpE</a:t>
            </a:r>
            <a:r>
              <a:rPr lang="en-CA" sz="11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-1.12      0.245     -4.56 0.0000394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5BB82-982F-C010-E22F-2F6A611785CD}"/>
              </a:ext>
            </a:extLst>
          </p:cNvPr>
          <p:cNvSpPr txBox="1"/>
          <p:nvPr/>
        </p:nvSpPr>
        <p:spPr>
          <a:xfrm>
            <a:off x="6172200" y="2667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Frequentist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FBD6ED-40AD-6E0B-4276-98EB9E10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122427"/>
            <a:ext cx="2900251" cy="715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17BEA-F454-A84B-46FA-8033CCC9BD08}"/>
              </a:ext>
            </a:extLst>
          </p:cNvPr>
          <p:cNvSpPr txBox="1"/>
          <p:nvPr/>
        </p:nvSpPr>
        <p:spPr>
          <a:xfrm>
            <a:off x="6172200" y="3962400"/>
            <a:ext cx="236220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ν</a:t>
            </a:r>
            <a:r>
              <a:rPr lang="en-CA" dirty="0"/>
              <a:t>: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df.residual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(mod)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CA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: </a:t>
            </a:r>
            <a:r>
              <a:rPr lang="en-CA" sz="1400" dirty="0">
                <a:latin typeface="Fira Code" pitchFamily="1" charset="0"/>
                <a:ea typeface="Fira Code" pitchFamily="1" charset="0"/>
                <a:cs typeface="Fira Code" pitchFamily="1" charset="0"/>
              </a:rPr>
              <a:t>estimate</a:t>
            </a:r>
          </a:p>
          <a:p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σ(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CA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 ): </a:t>
            </a:r>
            <a:r>
              <a:rPr lang="en-CA" sz="14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std.error</a:t>
            </a:r>
            <a:endParaRPr lang="en-CA" sz="1400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8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8A002E29-2987-16A8-0A9D-86A22E8D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87" y="2292019"/>
            <a:ext cx="6296904" cy="43630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B7D35-791C-72E0-6F80-48421DFA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64E3E-F9E7-EB96-BE07-286E457D9D8A}"/>
              </a:ext>
            </a:extLst>
          </p:cNvPr>
          <p:cNvSpPr txBox="1"/>
          <p:nvPr/>
        </p:nvSpPr>
        <p:spPr>
          <a:xfrm>
            <a:off x="533400" y="609600"/>
            <a:ext cx="7924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ABC.mod |&gt;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tidy() |&gt;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ggplot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aes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(y = term)) +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stat_halfeye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aes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xdist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dist_student_t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df.residual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(ABC.mod), 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                 mu = estimate, sigma =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std.error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)),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  alpha = 0.5,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interval_size_range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= c(1, 3), color = "red") +</a:t>
            </a:r>
          </a:p>
          <a:p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 </a:t>
            </a:r>
            <a:r>
              <a:rPr lang="en-CA" sz="1200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xlab</a:t>
            </a:r>
            <a:r>
              <a:rPr lang="en-CA" sz="1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("Response")</a:t>
            </a:r>
          </a:p>
        </p:txBody>
      </p:sp>
    </p:spTree>
    <p:extLst>
      <p:ext uri="{BB962C8B-B14F-4D97-AF65-F5344CB8AC3E}">
        <p14:creationId xmlns:p14="http://schemas.microsoft.com/office/powerpoint/2010/main" val="517994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4E6C8-1E82-6CF0-23F7-D41061DF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works?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DE52E-DC19-E8D1-6403-B9CECC6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E5D7DFB0-1EDA-E8B7-2388-467BB987C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3075"/>
            <a:ext cx="3542774" cy="3497972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C8BC1E8E-A39B-7170-5447-1471667FA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33075"/>
            <a:ext cx="3429000" cy="439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73A1FE-CD70-15AA-A836-BF96F6EA08A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Holder &amp; Padilla (2024): Compare different graph forms for visualizing </a:t>
            </a:r>
            <a:r>
              <a:rPr lang="en-CA" dirty="0">
                <a:solidFill>
                  <a:srgbClr val="0070C0"/>
                </a:solidFill>
              </a:rPr>
              <a:t>health risk disparities</a:t>
            </a:r>
            <a:r>
              <a:rPr lang="en-CA" dirty="0"/>
              <a:t> between racial and other social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89F11-D080-2ADD-E16B-27605C81585F}"/>
              </a:ext>
            </a:extLst>
          </p:cNvPr>
          <p:cNvSpPr txBox="1"/>
          <p:nvPr/>
        </p:nvSpPr>
        <p:spPr>
          <a:xfrm>
            <a:off x="457200" y="1905000"/>
            <a:ext cx="3542774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bar chart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287BD-710C-AFBE-1E9E-10B2A6E01BE5}"/>
              </a:ext>
            </a:extLst>
          </p:cNvPr>
          <p:cNvSpPr txBox="1"/>
          <p:nvPr/>
        </p:nvSpPr>
        <p:spPr>
          <a:xfrm>
            <a:off x="4419600" y="1905000"/>
            <a:ext cx="4267200" cy="369332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geo-</a:t>
            </a:r>
            <a:r>
              <a:rPr lang="en-CA" dirty="0" err="1"/>
              <a:t>emph</a:t>
            </a:r>
            <a:r>
              <a:rPr lang="en-CA" dirty="0"/>
              <a:t>: jittered points, state labels,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630A3-50B4-F099-2436-CB73828C5119}"/>
              </a:ext>
            </a:extLst>
          </p:cNvPr>
          <p:cNvSpPr txBox="1"/>
          <p:nvPr/>
        </p:nvSpPr>
        <p:spPr>
          <a:xfrm>
            <a:off x="381000" y="6096000"/>
            <a:ext cx="361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Holder &amp; Padilla, Affect, Attribution, and Geographic Variability, </a:t>
            </a:r>
            <a:r>
              <a:rPr lang="en-CA" sz="1400" dirty="0">
                <a:hlinkClick r:id="rId4"/>
              </a:rPr>
              <a:t>https://bit.ly/3R8Gf9m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8485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56AC1-B80D-C58A-CCD0-5191BB7D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3D9604A0-9DB1-0B1E-1634-9B5917A82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95346"/>
            <a:ext cx="4267133" cy="5867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E9A0FF-92D1-2923-42D7-1BE5AD5B5749}"/>
              </a:ext>
            </a:extLst>
          </p:cNvPr>
          <p:cNvSpPr txBox="1"/>
          <p:nvPr/>
        </p:nvSpPr>
        <p:spPr>
          <a:xfrm>
            <a:off x="5334000" y="41148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How likely are you to develop disease?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6F858-0168-4733-1C08-8E5F124F97C8}"/>
              </a:ext>
            </a:extLst>
          </p:cNvPr>
          <p:cNvSpPr txBox="1"/>
          <p:nvPr/>
        </p:nvSpPr>
        <p:spPr>
          <a:xfrm>
            <a:off x="5334000" y="48006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 would consider changing my lifestyle to reduce risk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9DF2C-2A92-A9C2-A2D7-784A80B7261E}"/>
              </a:ext>
            </a:extLst>
          </p:cNvPr>
          <p:cNvSpPr txBox="1"/>
          <p:nvPr/>
        </p:nvSpPr>
        <p:spPr>
          <a:xfrm>
            <a:off x="5334000" y="545510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The govt should cover medical expenses for screening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7D748-42E8-03EB-8E3F-5DEAA828C2F3}"/>
              </a:ext>
            </a:extLst>
          </p:cNvPr>
          <p:cNvSpPr txBox="1"/>
          <p:nvPr/>
        </p:nvSpPr>
        <p:spPr>
          <a:xfrm>
            <a:off x="5334000" y="7620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People who die most often do so because of…</a:t>
            </a:r>
          </a:p>
        </p:txBody>
      </p:sp>
    </p:spTree>
    <p:extLst>
      <p:ext uri="{BB962C8B-B14F-4D97-AF65-F5344CB8AC3E}">
        <p14:creationId xmlns:p14="http://schemas.microsoft.com/office/powerpoint/2010/main" val="2846956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DB3500-36E8-2867-3F6D-2AE3D9FF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Error bars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AD865-F6B1-FFB4-767A-105A2172D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Standard deviation vs. standard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What is a “confidence interval”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Frequentist vs. Bayesian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29B79-9CBB-5C32-740B-6B33EDF3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A comparison of bar graphs&#10;&#10;AI-generated content may be incorrect.">
            <a:extLst>
              <a:ext uri="{FF2B5EF4-FFF2-40B4-BE49-F238E27FC236}">
                <a16:creationId xmlns:a16="http://schemas.microsoft.com/office/drawing/2014/main" id="{5C98D782-2E74-0935-7AC2-5E509FFBE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46594"/>
            <a:ext cx="8094301" cy="20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68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9F54D0-0756-4FEE-A623-5901FE75C8A1}"/>
              </a:ext>
            </a:extLst>
          </p:cNvPr>
          <p:cNvSpPr txBox="1"/>
          <p:nvPr/>
        </p:nvSpPr>
        <p:spPr>
          <a:xfrm>
            <a:off x="6705600" y="1371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Frequentist theory</a:t>
            </a:r>
          </a:p>
        </p:txBody>
      </p:sp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FBA77-6692-C7DC-17EA-789633C1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graph with text and numbers&#10;&#10;AI-generated content may be incorrect.">
            <a:extLst>
              <a:ext uri="{FF2B5EF4-FFF2-40B4-BE49-F238E27FC236}">
                <a16:creationId xmlns:a16="http://schemas.microsoft.com/office/drawing/2014/main" id="{94EA3782-A3DF-E644-71E7-14CB93624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5181600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6524A-AD7C-39A0-A6E1-C34B6300D8EF}"/>
              </a:ext>
            </a:extLst>
          </p:cNvPr>
          <p:cNvSpPr txBox="1"/>
          <p:nvPr/>
        </p:nvSpPr>
        <p:spPr>
          <a:xfrm>
            <a:off x="609600" y="635635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>
                <a:hlinkClick r:id="rId3"/>
              </a:rPr>
              <a:t>https://wilkelab.org/SDS375/slides/visualizing-uncertainty.html</a:t>
            </a:r>
            <a:r>
              <a:rPr lang="en-CA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0FB69-BC31-836C-7C99-8553AC48BDBE}"/>
              </a:ext>
            </a:extLst>
          </p:cNvPr>
          <p:cNvSpPr txBox="1"/>
          <p:nvPr/>
        </p:nvSpPr>
        <p:spPr>
          <a:xfrm>
            <a:off x="762000" y="3810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Frequentist interpretation of a confidence interval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E24A1-23F0-6439-6F9C-983125D3EA96}"/>
              </a:ext>
            </a:extLst>
          </p:cNvPr>
          <p:cNvSpPr txBox="1"/>
          <p:nvPr/>
        </p:nvSpPr>
        <p:spPr>
          <a:xfrm>
            <a:off x="6172200" y="1524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we take our CI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639E7F-C89D-9BCA-6C44-AE4AD5E5B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4" y="1993978"/>
            <a:ext cx="2438400" cy="563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7075ED-EFC4-68A1-9EF6-37BAF422618D}"/>
              </a:ext>
            </a:extLst>
          </p:cNvPr>
          <p:cNvSpPr txBox="1"/>
          <p:nvPr/>
        </p:nvSpPr>
        <p:spPr>
          <a:xfrm>
            <a:off x="6324600" y="29718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CA" dirty="0"/>
              <a:t> % will </a:t>
            </a:r>
            <a:r>
              <a:rPr lang="en-CA" b="1" dirty="0"/>
              <a:t>not</a:t>
            </a:r>
            <a:r>
              <a:rPr lang="en-CA" dirty="0"/>
              <a:t> include the true mean µ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6C74631-6141-3E4C-B5BB-6B0C553AA6F8}"/>
              </a:ext>
            </a:extLst>
          </p:cNvPr>
          <p:cNvSpPr/>
          <p:nvPr/>
        </p:nvSpPr>
        <p:spPr>
          <a:xfrm>
            <a:off x="7162799" y="2438400"/>
            <a:ext cx="182880" cy="4572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288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5A54-48F8-3E3F-FC71-7E7406C7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a “confidence interval”?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16401-A416-6CDF-99B7-F487C78E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D962C-7C04-F5D1-E077-7B6CCCD2D0A1}"/>
              </a:ext>
            </a:extLst>
          </p:cNvPr>
          <p:cNvSpPr txBox="1"/>
          <p:nvPr/>
        </p:nvSpPr>
        <p:spPr>
          <a:xfrm>
            <a:off x="685800" y="6172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https://bsky.app/profile/steveharoz.com/post/3ko5xd7waa42m</a:t>
            </a:r>
            <a:r>
              <a:rPr lang="en-CA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B5EA17-36B7-2E04-A422-5A84FFA7A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29672"/>
            <a:ext cx="6219871" cy="33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4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</a:t>
                </a:r>
                <a:r>
                  <a:rPr lang="en-US" dirty="0">
                    <a:solidFill>
                      <a:srgbClr val="0070C0"/>
                    </a:solidFill>
                  </a:rPr>
                  <a:t>widths</a:t>
                </a:r>
                <a:r>
                  <a:rPr lang="en-US" dirty="0"/>
                  <a:t>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</a:t>
                </a:r>
                <a:r>
                  <a:rPr lang="en-US" b="0" dirty="0">
                    <a:solidFill>
                      <a:srgbClr val="0070C0"/>
                    </a:solidFill>
                  </a:rPr>
                  <a:t>different sized </a:t>
                </a:r>
                <a:r>
                  <a:rPr lang="en-US" b="0" dirty="0"/>
                  <a:t>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Jittered dots show the data: sample size &amp;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6660D-D388-4229-8067-D0110F4E6A40}"/>
              </a:ext>
            </a:extLst>
          </p:cNvPr>
          <p:cNvSpPr txBox="1"/>
          <p:nvPr/>
        </p:nvSpPr>
        <p:spPr>
          <a:xfrm>
            <a:off x="1295400" y="311172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+/- 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5094-80C3-A6A2-E81A-CD810396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Galton: Variation &amp; Uncertainty</a:t>
            </a:r>
            <a:endParaRPr lang="en-CA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62DA-2C40-C0FC-49FC-EA21455C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FB6A090-300C-7A74-7003-24D69099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4" y="1740365"/>
            <a:ext cx="2809285" cy="4764394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BDA32A9B-D8A1-BC5D-9190-0DF3C968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99997"/>
            <a:ext cx="4323809" cy="490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DB5155-B26B-A3B7-7F2F-0DCE50922106}"/>
              </a:ext>
            </a:extLst>
          </p:cNvPr>
          <p:cNvSpPr txBox="1"/>
          <p:nvPr/>
        </p:nvSpPr>
        <p:spPr>
          <a:xfrm>
            <a:off x="457200" y="1143000"/>
            <a:ext cx="325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Distribution of human height (</a:t>
            </a:r>
            <a:r>
              <a:rPr lang="en-CA" i="1" dirty="0"/>
              <a:t>Hereditary Genius</a:t>
            </a:r>
            <a:r>
              <a:rPr lang="en-CA" dirty="0"/>
              <a:t>, 1867)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71E63-52FF-4EAB-8467-D57C82A77493}"/>
              </a:ext>
            </a:extLst>
          </p:cNvPr>
          <p:cNvSpPr txBox="1"/>
          <p:nvPr/>
        </p:nvSpPr>
        <p:spPr>
          <a:xfrm>
            <a:off x="4038600" y="1143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Quincunx: How many small effects </a:t>
            </a:r>
            <a:r>
              <a:rPr lang="en-CA" dirty="0">
                <a:sym typeface="Symbol" panose="05050102010706020507" pitchFamily="18" charset="2"/>
              </a:rPr>
              <a:t> Normal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8276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between two means is always </a:t>
            </a:r>
            <a:r>
              <a:rPr lang="en-US" b="1" dirty="0">
                <a:solidFill>
                  <a:srgbClr val="FF0000"/>
                </a:solidFill>
              </a:rPr>
              <a:t>larger than the standard error of either mean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02960" imgH="266400" progId="Equation.DSMT4">
                  <p:embed/>
                </p:oleObj>
              </mc:Choice>
              <mc:Fallback>
                <p:oleObj name="Equation" r:id="rId3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291960" progId="Equation.DSMT4">
                  <p:embed/>
                </p:oleObj>
              </mc:Choice>
              <mc:Fallback>
                <p:oleObj name="Equation" r:id="rId5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A6F3B1-54F1-3BE6-8EDE-56511C1CAD67}"/>
              </a:ext>
            </a:extLst>
          </p:cNvPr>
          <p:cNvSpPr txBox="1"/>
          <p:nvPr/>
        </p:nvSpPr>
        <p:spPr>
          <a:xfrm>
            <a:off x="533400" y="4495800"/>
            <a:ext cx="288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When separate intervals are shown, the visual inference is that groups </a:t>
            </a:r>
            <a:r>
              <a:rPr lang="en-CA" dirty="0">
                <a:solidFill>
                  <a:srgbClr val="0070C0"/>
                </a:solidFill>
              </a:rPr>
              <a:t>differ</a:t>
            </a:r>
            <a:r>
              <a:rPr lang="en-CA" dirty="0"/>
              <a:t> significantly if intervals do not </a:t>
            </a:r>
            <a:r>
              <a:rPr lang="en-CA" dirty="0">
                <a:solidFill>
                  <a:srgbClr val="0070C0"/>
                </a:solidFill>
              </a:rPr>
              <a:t>overlap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EE01-CD75-134A-5D98-B44B17F4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Pairwise comparisons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4C3925-1D8F-2E10-4B5A-4F755CB0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CDB84-CDAA-4742-58F3-1558BCC9AC15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ggpubr</a:t>
            </a:r>
            <a:r>
              <a:rPr lang="en-CA" dirty="0"/>
              <a:t>::</a:t>
            </a:r>
            <a:r>
              <a:rPr lang="en-CA" dirty="0" err="1"/>
              <a:t>geom_pwc</a:t>
            </a:r>
            <a:r>
              <a:rPr lang="en-CA" dirty="0"/>
              <a:t>() adds lines to show p-values for pairwise comparisons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9092F-FCAA-C442-5E20-6CBA4C4A33D2}"/>
              </a:ext>
            </a:extLst>
          </p:cNvPr>
          <p:cNvSpPr txBox="1"/>
          <p:nvPr/>
        </p:nvSpPr>
        <p:spPr>
          <a:xfrm>
            <a:off x="457200" y="1935162"/>
            <a:ext cx="3962400" cy="138499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00B050"/>
                </a:solidFill>
              </a:rPr>
              <a:t># Box plots with p-values</a:t>
            </a:r>
          </a:p>
          <a:p>
            <a:r>
              <a:rPr lang="en-CA" sz="1400" dirty="0" err="1"/>
              <a:t>bxp</a:t>
            </a:r>
            <a:r>
              <a:rPr lang="en-CA" sz="1400" dirty="0"/>
              <a:t> &lt;- </a:t>
            </a:r>
            <a:r>
              <a:rPr lang="en-CA" sz="1400" dirty="0" err="1"/>
              <a:t>ggboxplot</a:t>
            </a:r>
            <a:r>
              <a:rPr lang="en-CA" sz="1400" dirty="0"/>
              <a:t>(</a:t>
            </a:r>
            <a:r>
              <a:rPr lang="en-CA" sz="1400" dirty="0" err="1"/>
              <a:t>df</a:t>
            </a:r>
            <a:r>
              <a:rPr lang="en-CA" sz="1400" dirty="0"/>
              <a:t>, x = "supp", y = "</a:t>
            </a:r>
            <a:r>
              <a:rPr lang="en-CA" sz="1400" dirty="0" err="1"/>
              <a:t>len</a:t>
            </a:r>
            <a:r>
              <a:rPr lang="en-CA" sz="1400" dirty="0"/>
              <a:t>", </a:t>
            </a:r>
          </a:p>
          <a:p>
            <a:r>
              <a:rPr lang="en-CA" sz="1400" dirty="0"/>
              <a:t>       fill = "dose") </a:t>
            </a:r>
          </a:p>
          <a:p>
            <a:r>
              <a:rPr lang="en-CA" sz="1400" dirty="0"/>
              <a:t> </a:t>
            </a:r>
            <a:r>
              <a:rPr lang="en-CA" sz="1400" dirty="0" err="1"/>
              <a:t>bxp</a:t>
            </a:r>
            <a:r>
              <a:rPr lang="en-CA" sz="1400" dirty="0"/>
              <a:t> + </a:t>
            </a:r>
            <a:r>
              <a:rPr lang="en-CA" sz="1400" dirty="0" err="1"/>
              <a:t>geom_pwc</a:t>
            </a:r>
            <a:r>
              <a:rPr lang="en-CA" sz="1400" dirty="0"/>
              <a:t>(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aes</a:t>
            </a:r>
            <a:r>
              <a:rPr lang="en-CA" sz="1400" dirty="0"/>
              <a:t>(group = dose), </a:t>
            </a:r>
            <a:r>
              <a:rPr lang="en-CA" sz="1400" dirty="0" err="1"/>
              <a:t>tip.length</a:t>
            </a:r>
            <a:r>
              <a:rPr lang="en-CA" sz="1400" dirty="0"/>
              <a:t> = 0,</a:t>
            </a:r>
          </a:p>
          <a:p>
            <a:r>
              <a:rPr lang="en-CA" sz="1400" dirty="0"/>
              <a:t>    method = "</a:t>
            </a:r>
            <a:r>
              <a:rPr lang="en-CA" sz="1400" dirty="0" err="1"/>
              <a:t>t_test</a:t>
            </a:r>
            <a:r>
              <a:rPr lang="en-CA" sz="1400" dirty="0"/>
              <a:t>", label = "</a:t>
            </a:r>
            <a:r>
              <a:rPr lang="en-CA" sz="1400" dirty="0" err="1"/>
              <a:t>p.adj.format</a:t>
            </a:r>
            <a:r>
              <a:rPr lang="en-CA" sz="1400" dirty="0"/>
              <a:t>")</a:t>
            </a:r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98399B18-0D1B-92DA-0BBA-86417BE430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33800"/>
            <a:ext cx="3991262" cy="2468880"/>
          </a:xfrm>
          <a:prstGeom prst="rect">
            <a:avLst/>
          </a:prstGeom>
        </p:spPr>
      </p:pic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E83A3C23-C9F5-5B84-2D2C-49D247017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40" y="3733800"/>
            <a:ext cx="4139082" cy="256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DACA5B-54EC-1E0A-A45B-1692C5BFFB10}"/>
              </a:ext>
            </a:extLst>
          </p:cNvPr>
          <p:cNvSpPr txBox="1"/>
          <p:nvPr/>
        </p:nvSpPr>
        <p:spPr>
          <a:xfrm>
            <a:off x="4572000" y="1981200"/>
            <a:ext cx="4114800" cy="116955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# Adjust all p-values together after</a:t>
            </a:r>
          </a:p>
          <a:p>
            <a:r>
              <a:rPr lang="en-CA" sz="1400" dirty="0" err="1"/>
              <a:t>ggadjust_pvalue</a:t>
            </a:r>
            <a:r>
              <a:rPr lang="en-CA" sz="1400" dirty="0"/>
              <a:t>(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bxp</a:t>
            </a:r>
            <a:r>
              <a:rPr lang="en-CA" sz="1400" dirty="0"/>
              <a:t>, </a:t>
            </a:r>
            <a:r>
              <a:rPr lang="en-CA" sz="1400" dirty="0" err="1"/>
              <a:t>p.adjust.method</a:t>
            </a:r>
            <a:r>
              <a:rPr lang="en-CA" sz="1400" dirty="0"/>
              <a:t> = "</a:t>
            </a:r>
            <a:r>
              <a:rPr lang="en-CA" sz="1400" dirty="0" err="1"/>
              <a:t>bonferroni</a:t>
            </a:r>
            <a:r>
              <a:rPr lang="en-CA" sz="1400" dirty="0"/>
              <a:t>",</a:t>
            </a:r>
          </a:p>
          <a:p>
            <a:r>
              <a:rPr lang="en-CA" sz="1400" dirty="0"/>
              <a:t>    label = "{</a:t>
            </a:r>
            <a:r>
              <a:rPr lang="en-CA" sz="1400" dirty="0" err="1"/>
              <a:t>p.adj.format</a:t>
            </a:r>
            <a:r>
              <a:rPr lang="en-CA" sz="1400" dirty="0"/>
              <a:t>}{</a:t>
            </a:r>
            <a:r>
              <a:rPr lang="en-CA" sz="1400" dirty="0" err="1"/>
              <a:t>p.adj.signif</a:t>
            </a:r>
            <a:r>
              <a:rPr lang="en-CA" sz="1400" dirty="0"/>
              <a:t>}", </a:t>
            </a:r>
          </a:p>
          <a:p>
            <a:r>
              <a:rPr lang="en-CA" sz="1400" dirty="0"/>
              <a:t>    </a:t>
            </a:r>
            <a:r>
              <a:rPr lang="en-CA" sz="1400" dirty="0" err="1"/>
              <a:t>hide.ns</a:t>
            </a:r>
            <a:r>
              <a:rPr lang="en-CA" sz="14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05935-DA4D-6D7E-627B-3DFB98242D7B}"/>
              </a:ext>
            </a:extLst>
          </p:cNvPr>
          <p:cNvSpPr txBox="1"/>
          <p:nvPr/>
        </p:nvSpPr>
        <p:spPr>
          <a:xfrm>
            <a:off x="457200" y="6356350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Docs: </a:t>
            </a:r>
            <a:r>
              <a:rPr lang="en-CA" sz="1400" dirty="0">
                <a:hlinkClick r:id="rId4"/>
              </a:rPr>
              <a:t>https://rpkgs.datanovia.com/ggpubr/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0267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74838"/>
            <a:ext cx="4040188" cy="639762"/>
          </a:xfrm>
        </p:spPr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</p:spPr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 (in repeated samples)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487612"/>
                <a:ext cx="4040188" cy="3951288"/>
              </a:xfrm>
              <a:blipFill>
                <a:blip r:embed="rId2"/>
                <a:stretch>
                  <a:fillRect l="-2715" t="-2315" r="-25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874838"/>
            <a:ext cx="4041775" cy="639762"/>
          </a:xfrm>
        </p:spPr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87612"/>
            <a:ext cx="4041775" cy="395128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Credibility</a:t>
            </a:r>
            <a:r>
              <a:rPr lang="en-US" dirty="0"/>
              <a:t> interval</a:t>
            </a:r>
          </a:p>
          <a:p>
            <a:r>
              <a:rPr lang="en-US" dirty="0"/>
              <a:t>Scope: repeated draws from the </a:t>
            </a:r>
            <a:r>
              <a:rPr lang="en-US" dirty="0">
                <a:solidFill>
                  <a:srgbClr val="0070C0"/>
                </a:solidFill>
              </a:rPr>
              <a:t>posterior</a:t>
            </a:r>
            <a:r>
              <a:rPr lang="en-US" dirty="0"/>
              <a:t>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 of draws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 descr="A person with a beard and mustache wearing glasses&#10;&#10;Description automatically generated">
            <a:extLst>
              <a:ext uri="{FF2B5EF4-FFF2-40B4-BE49-F238E27FC236}">
                <a16:creationId xmlns:a16="http://schemas.microsoft.com/office/drawing/2014/main" id="{F19883DD-F698-E9D2-BA4A-3C6B57ED1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" y="1009969"/>
            <a:ext cx="648201" cy="9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ABD41-3036-0822-C01C-A2DFF701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25" y="1041924"/>
            <a:ext cx="82006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ABA-F99D-488A-ACBC-0BE0D71D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= Prior × Likelihood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05E8B-2CE8-437F-9D71-2CECE5E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/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42821C-0CAF-47AB-A50F-CC39EE44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67" y="2415967"/>
                <a:ext cx="1395865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8AFA9E10-3321-46CB-83AA-3F1A10D4F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2300" y="2577068"/>
            <a:ext cx="5334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/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6B8478-BE04-4F36-AB53-E16BF3D0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7399"/>
                <a:ext cx="1295400" cy="400110"/>
              </a:xfrm>
              <a:prstGeom prst="rect">
                <a:avLst/>
              </a:prstGeom>
              <a:blipFill>
                <a:blip r:embed="rId7"/>
                <a:stretch>
                  <a:fillRect r="-566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218D32-92F5-4F53-BD95-F18633FB08BE}"/>
              </a:ext>
            </a:extLst>
          </p:cNvPr>
          <p:cNvGrpSpPr/>
          <p:nvPr/>
        </p:nvGrpSpPr>
        <p:grpSpPr>
          <a:xfrm>
            <a:off x="5039561" y="6182679"/>
            <a:ext cx="2542339" cy="461665"/>
            <a:chOff x="5486400" y="5927494"/>
            <a:chExt cx="2542339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/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6387AA-A242-4623-967C-E638F1140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0" y="5927494"/>
                  <a:ext cx="129540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FB2000-6EC1-426E-B79B-6F2955205F89}"/>
                </a:ext>
              </a:extLst>
            </p:cNvPr>
            <p:cNvSpPr txBox="1"/>
            <p:nvPr/>
          </p:nvSpPr>
          <p:spPr>
            <a:xfrm>
              <a:off x="6276139" y="5959984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(mean, slope, …)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/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F6F1B3-658B-4025-B83C-FD6A72A0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734440"/>
                <a:ext cx="1295400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3CDC63-19E0-44F1-BFC0-538EE900B759}"/>
              </a:ext>
            </a:extLst>
          </p:cNvPr>
          <p:cNvSpPr txBox="1"/>
          <p:nvPr/>
        </p:nvSpPr>
        <p:spPr>
          <a:xfrm>
            <a:off x="457200" y="1371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have: Data, some model, some parameter(s) of interest, </a:t>
            </a:r>
            <a:r>
              <a:rPr lang="el-GR" dirty="0"/>
              <a:t>θ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calculate likelihood, </a:t>
            </a:r>
          </a:p>
          <a:p>
            <a:endParaRPr lang="en-US" dirty="0"/>
          </a:p>
          <a:p>
            <a:r>
              <a:rPr lang="en-US" dirty="0"/>
              <a:t>Want: posterior: </a:t>
            </a:r>
          </a:p>
          <a:p>
            <a:r>
              <a:rPr lang="en-US" dirty="0"/>
              <a:t>Previous research: some prior, </a:t>
            </a:r>
          </a:p>
          <a:p>
            <a:endParaRPr lang="en-US" dirty="0"/>
          </a:p>
          <a:p>
            <a:r>
              <a:rPr lang="en-US" dirty="0"/>
              <a:t>Bayes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/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B35F6D-4CD5-4350-B8F7-3D608850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81" y="1887610"/>
                <a:ext cx="1295400" cy="400110"/>
              </a:xfrm>
              <a:prstGeom prst="rect">
                <a:avLst/>
              </a:prstGeom>
              <a:blipFill>
                <a:blip r:embed="rId10"/>
                <a:stretch>
                  <a:fillRect r="-51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7C314F-4F90-4BFF-8D82-A058D3404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951" y="3968948"/>
            <a:ext cx="3334465" cy="1011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/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639112-E403-4848-813E-EF01B10F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18" y="3863592"/>
                <a:ext cx="1395865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/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66433-741B-4E80-A6A1-C7ADF3633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84" y="2705315"/>
                <a:ext cx="1295400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C3AFCC-D006-4FAF-BB73-7168D43B33E1}"/>
              </a:ext>
            </a:extLst>
          </p:cNvPr>
          <p:cNvSpPr txBox="1"/>
          <p:nvPr/>
        </p:nvSpPr>
        <p:spPr>
          <a:xfrm>
            <a:off x="4533900" y="509327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23BA-30EC-43AD-B083-7D3AE2E6730E}"/>
              </a:ext>
            </a:extLst>
          </p:cNvPr>
          <p:cNvSpPr txBox="1"/>
          <p:nvPr/>
        </p:nvSpPr>
        <p:spPr>
          <a:xfrm>
            <a:off x="5750033" y="350721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13793-EE92-4324-B9AF-83CDC91881B0}"/>
              </a:ext>
            </a:extLst>
          </p:cNvPr>
          <p:cNvSpPr txBox="1"/>
          <p:nvPr/>
        </p:nvSpPr>
        <p:spPr>
          <a:xfrm>
            <a:off x="7295272" y="268218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7D260E-26BA-9602-C5CA-73E7DCC9D5A7}"/>
              </a:ext>
            </a:extLst>
          </p:cNvPr>
          <p:cNvGrpSpPr/>
          <p:nvPr/>
        </p:nvGrpSpPr>
        <p:grpSpPr>
          <a:xfrm>
            <a:off x="6373061" y="5128312"/>
            <a:ext cx="923925" cy="522266"/>
            <a:chOff x="1285875" y="5345134"/>
            <a:chExt cx="923925" cy="522266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FCC462-9311-F624-B6A4-495694E2EAE9}"/>
                </a:ext>
              </a:extLst>
            </p:cNvPr>
            <p:cNvCxnSpPr/>
            <p:nvPr/>
          </p:nvCxnSpPr>
          <p:spPr>
            <a:xfrm>
              <a:off x="1295400" y="5867400"/>
              <a:ext cx="914400" cy="0"/>
            </a:xfrm>
            <a:prstGeom prst="straightConnector1">
              <a:avLst/>
            </a:prstGeom>
            <a:ln w="38100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B40D0B-1252-FA14-6BCA-27E48CD84BFC}"/>
                </a:ext>
              </a:extLst>
            </p:cNvPr>
            <p:cNvSpPr txBox="1"/>
            <p:nvPr/>
          </p:nvSpPr>
          <p:spPr>
            <a:xfrm>
              <a:off x="1285875" y="5345134"/>
              <a:ext cx="914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300" dirty="0"/>
                <a:t>credibility interval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4381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EA4643-8DA3-4ABB-BD47-9D9E503DF786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151A4-A4B9-709E-8544-641844CB34DB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Distribution of repeated draws from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5B1-BFB5-42A2-A9DB-7BE6D27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tidybayes</a:t>
            </a:r>
            <a:r>
              <a:rPr lang="en-US" sz="3200" dirty="0"/>
              <a:t>: Bayesian analysis + tidy data + </a:t>
            </a:r>
            <a:r>
              <a:rPr lang="en-US" sz="3200" dirty="0" err="1"/>
              <a:t>geoms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847E3-63BC-424A-BD52-34BE1616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{</a:t>
            </a:r>
            <a:r>
              <a:rPr lang="en-US" dirty="0" err="1"/>
              <a:t>tidybayes</a:t>
            </a:r>
            <a:r>
              <a:rPr lang="en-US" dirty="0"/>
              <a:t>} package makes it easier to combine Bayesian analysis with insightful </a:t>
            </a:r>
            <a:r>
              <a:rPr lang="en-US" dirty="0" err="1"/>
              <a:t>ggplot</a:t>
            </a:r>
            <a:r>
              <a:rPr lang="en-US" dirty="0"/>
              <a:t> visualization</a:t>
            </a:r>
          </a:p>
          <a:p>
            <a:pPr lvl="1"/>
            <a:r>
              <a:rPr lang="en-US" dirty="0"/>
              <a:t>Bayesian packages: JAGS, Stan (</a:t>
            </a:r>
            <a:r>
              <a:rPr lang="en-US" dirty="0" err="1"/>
              <a:t>rstanarm</a:t>
            </a:r>
            <a:r>
              <a:rPr lang="en-US" dirty="0"/>
              <a:t>), brms</a:t>
            </a:r>
          </a:p>
          <a:p>
            <a:pPr lvl="1"/>
            <a:r>
              <a:rPr lang="en-US" dirty="0"/>
              <a:t>Inputs: data, model specifications aren’t tidy</a:t>
            </a:r>
          </a:p>
          <a:p>
            <a:pPr lvl="2"/>
            <a:r>
              <a:rPr lang="en-US" dirty="0"/>
              <a:t>Need to translate data into forms these packages expect</a:t>
            </a:r>
          </a:p>
          <a:p>
            <a:pPr lvl="1"/>
            <a:r>
              <a:rPr lang="en-US" dirty="0"/>
              <a:t>Outputs: Posterior draws, distributions aren’t tidy</a:t>
            </a:r>
          </a:p>
          <a:p>
            <a:pPr lvl="2"/>
            <a:r>
              <a:rPr lang="en-US" dirty="0"/>
              <a:t>Need to translate these into form suitable for summaries &amp; plotting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Extract tidy fits and predictions from models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Summarize posterior distributions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Visualize priors and posteriors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1D2AD-EA0A-4062-A519-F945F46E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A logo with blue dots&#10;&#10;Description automatically generated">
            <a:extLst>
              <a:ext uri="{FF2B5EF4-FFF2-40B4-BE49-F238E27FC236}">
                <a16:creationId xmlns:a16="http://schemas.microsoft.com/office/drawing/2014/main" id="{D2F1D371-FF31-43D4-E75B-65A5F757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24" y="2133600"/>
            <a:ext cx="764853" cy="895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52611-00A0-E5AF-D5EA-778CB20697C7}"/>
              </a:ext>
            </a:extLst>
          </p:cNvPr>
          <p:cNvSpPr txBox="1"/>
          <p:nvPr/>
        </p:nvSpPr>
        <p:spPr>
          <a:xfrm>
            <a:off x="762000" y="6096000"/>
            <a:ext cx="571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Docs: </a:t>
            </a:r>
            <a:r>
              <a:rPr lang="en-CA" sz="1600" dirty="0">
                <a:hlinkClick r:id="rId3"/>
              </a:rPr>
              <a:t>http://mjskay.github.io/tidybayes/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564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B43312-140E-479D-9CF2-9C03676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Bayesian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E8A2-602F-40BA-AD32-537A137B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B7E30043-1872-469C-BDCB-6D872F28533D}"/>
              </a:ext>
            </a:extLst>
          </p:cNvPr>
          <p:cNvSpPr/>
          <p:nvPr/>
        </p:nvSpPr>
        <p:spPr>
          <a:xfrm>
            <a:off x="838200" y="1676400"/>
            <a:ext cx="1752600" cy="914400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FB3A8FB7-08B3-4159-B07C-96957F96F8FA}"/>
              </a:ext>
            </a:extLst>
          </p:cNvPr>
          <p:cNvSpPr/>
          <p:nvPr/>
        </p:nvSpPr>
        <p:spPr>
          <a:xfrm>
            <a:off x="838200" y="3352800"/>
            <a:ext cx="1828800" cy="2646648"/>
          </a:xfrm>
          <a:prstGeom prst="flowChartDocumen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3E799097-6AE4-4DCA-AADA-1C210B364FA6}"/>
              </a:ext>
            </a:extLst>
          </p:cNvPr>
          <p:cNvSpPr/>
          <p:nvPr/>
        </p:nvSpPr>
        <p:spPr>
          <a:xfrm>
            <a:off x="3276600" y="2110563"/>
            <a:ext cx="1676400" cy="1470837"/>
          </a:xfrm>
          <a:prstGeom prst="flowChartDelay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CBF5D0CC-88A0-49C5-A095-161B5E8E5F5B}"/>
              </a:ext>
            </a:extLst>
          </p:cNvPr>
          <p:cNvSpPr/>
          <p:nvPr/>
        </p:nvSpPr>
        <p:spPr>
          <a:xfrm>
            <a:off x="5727407" y="1860550"/>
            <a:ext cx="1752600" cy="2286000"/>
          </a:xfrm>
          <a:prstGeom prst="flowChartMultidocumen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BF64-7E67-4F1F-B066-4731A32BFDA7}"/>
              </a:ext>
            </a:extLst>
          </p:cNvPr>
          <p:cNvSpPr txBox="1"/>
          <p:nvPr/>
        </p:nvSpPr>
        <p:spPr>
          <a:xfrm>
            <a:off x="1050850" y="187649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3C16-6D70-4BDD-B9FD-08CA1FA82C47}"/>
              </a:ext>
            </a:extLst>
          </p:cNvPr>
          <p:cNvSpPr txBox="1"/>
          <p:nvPr/>
        </p:nvSpPr>
        <p:spPr>
          <a:xfrm>
            <a:off x="1050850" y="345203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77E8C-7668-4D71-A5B4-CB111100148D}"/>
              </a:ext>
            </a:extLst>
          </p:cNvPr>
          <p:cNvSpPr txBox="1"/>
          <p:nvPr/>
        </p:nvSpPr>
        <p:spPr>
          <a:xfrm>
            <a:off x="942975" y="4214036"/>
            <a:ext cx="2076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 = (1|group)</a:t>
            </a:r>
          </a:p>
          <a:p>
            <a:r>
              <a:rPr lang="en-US" sz="1400" dirty="0"/>
              <a:t>prior = c(</a:t>
            </a:r>
          </a:p>
          <a:p>
            <a:r>
              <a:rPr lang="en-US" sz="1400" dirty="0"/>
              <a:t>   prior (intercept),</a:t>
            </a:r>
          </a:p>
          <a:p>
            <a:r>
              <a:rPr lang="en-US" sz="1400" dirty="0"/>
              <a:t>   prior(</a:t>
            </a:r>
            <a:r>
              <a:rPr lang="en-US" sz="1400" dirty="0" err="1"/>
              <a:t>sd</a:t>
            </a:r>
            <a:r>
              <a:rPr lang="en-US" sz="1400" dirty="0"/>
              <a:t>)</a:t>
            </a:r>
          </a:p>
          <a:p>
            <a:r>
              <a:rPr lang="en-US" sz="1400" dirty="0"/>
              <a:t>   prior(sigma))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9DE46-00B2-4549-B259-4098B0E5BB3C}"/>
              </a:ext>
            </a:extLst>
          </p:cNvPr>
          <p:cNvSpPr txBox="1"/>
          <p:nvPr/>
        </p:nvSpPr>
        <p:spPr>
          <a:xfrm>
            <a:off x="5638800" y="2621040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draws from posterior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9345E9AD-442B-4E2E-9E8C-F6E5DB8619D9}"/>
              </a:ext>
            </a:extLst>
          </p:cNvPr>
          <p:cNvSpPr/>
          <p:nvPr/>
        </p:nvSpPr>
        <p:spPr>
          <a:xfrm>
            <a:off x="1371600" y="2698587"/>
            <a:ext cx="609600" cy="533237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DF3E7B-C04C-404D-B7D0-A9035A3C539F}"/>
              </a:ext>
            </a:extLst>
          </p:cNvPr>
          <p:cNvSpPr txBox="1"/>
          <p:nvPr/>
        </p:nvSpPr>
        <p:spPr>
          <a:xfrm>
            <a:off x="3318683" y="2236334"/>
            <a:ext cx="13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fit function:</a:t>
            </a:r>
          </a:p>
          <a:p>
            <a:r>
              <a:rPr lang="en-US" dirty="0" err="1"/>
              <a:t>stanglm</a:t>
            </a:r>
            <a:r>
              <a:rPr lang="en-US" dirty="0"/>
              <a:t>()</a:t>
            </a:r>
          </a:p>
          <a:p>
            <a:r>
              <a:rPr lang="en-US" dirty="0" err="1"/>
              <a:t>brm</a:t>
            </a:r>
            <a:r>
              <a:rPr lang="en-US" dirty="0"/>
              <a:t>(), …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CBC206DD-1C2D-4580-915A-A25562E6527E}"/>
              </a:ext>
            </a:extLst>
          </p:cNvPr>
          <p:cNvSpPr/>
          <p:nvPr/>
        </p:nvSpPr>
        <p:spPr>
          <a:xfrm>
            <a:off x="3501877" y="479881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Internal Storage 18">
            <a:extLst>
              <a:ext uri="{FF2B5EF4-FFF2-40B4-BE49-F238E27FC236}">
                <a16:creationId xmlns:a16="http://schemas.microsoft.com/office/drawing/2014/main" id="{23A11453-BC34-4147-A199-7312315B477E}"/>
              </a:ext>
            </a:extLst>
          </p:cNvPr>
          <p:cNvSpPr/>
          <p:nvPr/>
        </p:nvSpPr>
        <p:spPr>
          <a:xfrm>
            <a:off x="6124577" y="4805880"/>
            <a:ext cx="2076450" cy="1784551"/>
          </a:xfrm>
          <a:prstGeom prst="flowChartInternalStorage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629A6-FFAA-4560-834A-813FA40473C4}"/>
              </a:ext>
            </a:extLst>
          </p:cNvPr>
          <p:cNvSpPr txBox="1"/>
          <p:nvPr/>
        </p:nvSpPr>
        <p:spPr>
          <a:xfrm>
            <a:off x="3737783" y="5044606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summaries &amp; point intervals (median, quantile intervals)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877314-BCAF-467D-8E30-33190FC1160D}"/>
              </a:ext>
            </a:extLst>
          </p:cNvPr>
          <p:cNvSpPr txBox="1"/>
          <p:nvPr/>
        </p:nvSpPr>
        <p:spPr>
          <a:xfrm>
            <a:off x="6547886" y="5183105"/>
            <a:ext cx="14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8065A56-37BC-4C6C-8651-BD57B5CE89FD}"/>
              </a:ext>
            </a:extLst>
          </p:cNvPr>
          <p:cNvSpPr/>
          <p:nvPr/>
        </p:nvSpPr>
        <p:spPr>
          <a:xfrm rot="18131838">
            <a:off x="2586407" y="3930843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4E5C5AF-C1B2-4CAD-9D43-75D5C17665F7}"/>
              </a:ext>
            </a:extLst>
          </p:cNvPr>
          <p:cNvSpPr/>
          <p:nvPr/>
        </p:nvSpPr>
        <p:spPr>
          <a:xfrm>
            <a:off x="4756297" y="2719134"/>
            <a:ext cx="838200" cy="25369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92CEB36-CB6A-4ECD-BA76-943838B42941}"/>
              </a:ext>
            </a:extLst>
          </p:cNvPr>
          <p:cNvSpPr/>
          <p:nvPr/>
        </p:nvSpPr>
        <p:spPr>
          <a:xfrm rot="8692478">
            <a:off x="4755548" y="4151452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ED405C1-E33C-4C1A-84AA-C3A6F42D8DDD}"/>
              </a:ext>
            </a:extLst>
          </p:cNvPr>
          <p:cNvSpPr/>
          <p:nvPr/>
        </p:nvSpPr>
        <p:spPr>
          <a:xfrm rot="2360434">
            <a:off x="6248075" y="4145497"/>
            <a:ext cx="1321756" cy="28646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logo with blue dots&#10;&#10;Description automatically generated">
            <a:extLst>
              <a:ext uri="{FF2B5EF4-FFF2-40B4-BE49-F238E27FC236}">
                <a16:creationId xmlns:a16="http://schemas.microsoft.com/office/drawing/2014/main" id="{0DA92C78-EB47-3A7D-8D27-704515FAE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97" y="4253367"/>
            <a:ext cx="651270" cy="7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6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FECDE-24DA-486D-9158-DFF0B71F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tidybayes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0B798-1E26-4870-8CED-8D3673D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A picture containing umbrella, indoor, nature, accessory&#10;&#10;Description automatically generated">
            <a:extLst>
              <a:ext uri="{FF2B5EF4-FFF2-40B4-BE49-F238E27FC236}">
                <a16:creationId xmlns:a16="http://schemas.microsoft.com/office/drawing/2014/main" id="{5B6E8BA1-D7A7-42C4-B7C8-099B543CF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295399"/>
            <a:ext cx="4460357" cy="2973571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D83BC05F-89B6-4017-8186-9525E6751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52" y="3008532"/>
            <a:ext cx="4905308" cy="350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F33BC-AF76-465C-9CC8-92E8FE766AC7}"/>
              </a:ext>
            </a:extLst>
          </p:cNvPr>
          <p:cNvSpPr txBox="1"/>
          <p:nvPr/>
        </p:nvSpPr>
        <p:spPr>
          <a:xfrm>
            <a:off x="762000" y="23622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densities and intervals for model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1A597-48E5-47ED-8FBF-92A9359633EC}"/>
              </a:ext>
            </a:extLst>
          </p:cNvPr>
          <p:cNvSpPr txBox="1"/>
          <p:nvPr/>
        </p:nvSpPr>
        <p:spPr>
          <a:xfrm>
            <a:off x="2819400" y="4961804"/>
            <a:ext cx="25908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data, posterior predictions, and posterior distributions of 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F6F-595A-49EB-BE0C-CB32E85B7A93}"/>
              </a:ext>
            </a:extLst>
          </p:cNvPr>
          <p:cNvSpPr txBox="1"/>
          <p:nvPr/>
        </p:nvSpPr>
        <p:spPr>
          <a:xfrm>
            <a:off x="5105400" y="14478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we can do for data with {</a:t>
            </a:r>
            <a:r>
              <a:rPr lang="en-US" dirty="0" err="1"/>
              <a:t>ggdist</a:t>
            </a:r>
            <a:r>
              <a:rPr lang="en-US" dirty="0"/>
              <a:t>} we can do for Bayesian models with {</a:t>
            </a:r>
            <a:r>
              <a:rPr lang="en-US" dirty="0" err="1"/>
              <a:t>tidybayes</a:t>
            </a:r>
            <a:r>
              <a:rPr lang="en-US" dirty="0"/>
              <a:t>}</a:t>
            </a:r>
          </a:p>
        </p:txBody>
      </p:sp>
      <p:pic>
        <p:nvPicPr>
          <p:cNvPr id="4" name="Picture 3" descr="A logo with blue dots&#10;&#10;Description automatically generated">
            <a:extLst>
              <a:ext uri="{FF2B5EF4-FFF2-40B4-BE49-F238E27FC236}">
                <a16:creationId xmlns:a16="http://schemas.microsoft.com/office/drawing/2014/main" id="{82854414-4907-BDC1-F40C-F5EEDFA5E4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9" y="317321"/>
            <a:ext cx="553671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5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sz="2400" dirty="0"/>
              <a:t>Where does the </a:t>
            </a:r>
            <a:r>
              <a:rPr lang="en-US" sz="2400" dirty="0">
                <a:hlinkClick r:id="rId2"/>
              </a:rPr>
              <a:t>uncertainty</a:t>
            </a:r>
            <a:r>
              <a:rPr lang="en-US" sz="2400" dirty="0"/>
              <a:t> in statistics come from? There are four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error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provide plausible values from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pPr lvl="1"/>
            <a:r>
              <a:rPr lang="en-US" b="1" dirty="0"/>
              <a:t>Replications</a:t>
            </a:r>
            <a:r>
              <a:rPr lang="en-US" dirty="0"/>
              <a:t>: Estimates of effects can vary from study to study. How to synthesize these?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EE0A9-10B7-1A77-7EF9-121571945264}"/>
              </a:ext>
            </a:extLst>
          </p:cNvPr>
          <p:cNvSpPr txBox="1"/>
          <p:nvPr/>
        </p:nvSpPr>
        <p:spPr>
          <a:xfrm>
            <a:off x="457200" y="6172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See: </a:t>
            </a:r>
            <a:r>
              <a:rPr lang="en-CA" dirty="0">
                <a:hlinkClick r:id="rId3"/>
              </a:rPr>
              <a:t>Uncertainty Toolkit, Ch 3 </a:t>
            </a:r>
            <a:r>
              <a:rPr lang="en-CA" dirty="0"/>
              <a:t>for other terms to understand uncertainty</a:t>
            </a:r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0070C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70C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</a:t>
            </a:r>
            <a:r>
              <a:rPr lang="en-US" sz="2000" dirty="0">
                <a:solidFill>
                  <a:srgbClr val="0070C0"/>
                </a:solidFill>
              </a:rPr>
              <a:t>slope = 1</a:t>
            </a:r>
            <a:r>
              <a:rPr lang="en-US" sz="2000" dirty="0"/>
              <a:t>, OK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Confidence bands </a:t>
            </a:r>
            <a:r>
              <a:rPr lang="en-US" sz="2000" dirty="0"/>
              <a:t>help to identify deviation from model &amp;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</a:t>
            </a:r>
            <a:r>
              <a:rPr lang="en-US" dirty="0">
                <a:solidFill>
                  <a:srgbClr val="0070C0"/>
                </a:solidFill>
              </a:rPr>
              <a:t>positively</a:t>
            </a:r>
            <a:r>
              <a:rPr lang="en-US" dirty="0"/>
              <a:t>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</a:t>
            </a:r>
            <a:r>
              <a:rPr lang="en-US" dirty="0">
                <a:solidFill>
                  <a:srgbClr val="0070C0"/>
                </a:solidFill>
              </a:rPr>
              <a:t>U-shaped</a:t>
            </a:r>
            <a:r>
              <a:rPr lang="en-US" dirty="0"/>
              <a:t>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too normal, but not as bad as this looks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Normality of </a:t>
            </a:r>
            <a:r>
              <a:rPr lang="en-US" sz="2000" dirty="0">
                <a:solidFill>
                  <a:srgbClr val="0070C0"/>
                </a:solidFill>
              </a:rPr>
              <a:t>residuals</a:t>
            </a:r>
            <a:r>
              <a:rPr lang="en-US" sz="2000" dirty="0"/>
              <a:t>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0C69A-8644-E88C-78B2-4D34EB6A7E6E}"/>
              </a:ext>
            </a:extLst>
          </p:cNvPr>
          <p:cNvSpPr txBox="1"/>
          <p:nvPr/>
        </p:nvSpPr>
        <p:spPr>
          <a:xfrm>
            <a:off x="5181600" y="38862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What are the elements that contribute to graphical excellence here?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Scales matter!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0070C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89B9C-CD93-8BDB-E409-11F949EA80D6}"/>
              </a:ext>
            </a:extLst>
          </p:cNvPr>
          <p:cNvSpPr txBox="1"/>
          <p:nvPr/>
        </p:nvSpPr>
        <p:spPr>
          <a:xfrm>
            <a:off x="4724400" y="6096000"/>
            <a:ext cx="373380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Model: log(Pop) ~ (year – 1970)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AD90-EAD3-BD06-A87E-391052C4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Where does uncertainty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98774-0792-E010-205C-74594529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Diagram of a diagram of uncertainty&#10;&#10;Description automatically generated">
            <a:extLst>
              <a:ext uri="{FF2B5EF4-FFF2-40B4-BE49-F238E27FC236}">
                <a16:creationId xmlns:a16="http://schemas.microsoft.com/office/drawing/2014/main" id="{D340ADF4-D5BF-02C9-A635-2A801288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681162"/>
            <a:ext cx="6657975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83F7C-8854-245C-DB0B-4D5F0932566A}"/>
              </a:ext>
            </a:extLst>
          </p:cNvPr>
          <p:cNvSpPr txBox="1"/>
          <p:nvPr/>
        </p:nvSpPr>
        <p:spPr>
          <a:xfrm>
            <a:off x="7620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D. Weiskopf, </a:t>
            </a:r>
            <a:r>
              <a:rPr lang="en-CA" sz="1600" dirty="0">
                <a:hlinkClick r:id="rId3"/>
              </a:rPr>
              <a:t>https://www.frontiersin.org/articles/10.3389/fbinf.2022.793819/full</a:t>
            </a:r>
            <a:r>
              <a:rPr lang="en-CA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A774E-E3E5-2A9D-31BE-36EFE03AD858}"/>
              </a:ext>
            </a:extLst>
          </p:cNvPr>
          <p:cNvSpPr txBox="1"/>
          <p:nvPr/>
        </p:nvSpPr>
        <p:spPr>
          <a:xfrm>
            <a:off x="3429000" y="129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Analyst centered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4E1B7-B97C-1C81-0E61-05B4521453DF}"/>
              </a:ext>
            </a:extLst>
          </p:cNvPr>
          <p:cNvSpPr txBox="1"/>
          <p:nvPr/>
        </p:nvSpPr>
        <p:spPr>
          <a:xfrm>
            <a:off x="5029200" y="52313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Audience centered</a:t>
            </a:r>
          </a:p>
        </p:txBody>
      </p:sp>
    </p:spTree>
    <p:extLst>
      <p:ext uri="{BB962C8B-B14F-4D97-AF65-F5344CB8AC3E}">
        <p14:creationId xmlns:p14="http://schemas.microsoft.com/office/powerpoint/2010/main" val="2943732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105400" y="1828800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Transparency</a:t>
            </a:r>
            <a:r>
              <a:rPr lang="en-US" dirty="0"/>
              <a:t> of CIs </a:t>
            </a:r>
            <a:r>
              <a:rPr lang="en-US" dirty="0">
                <a:sym typeface="Symbol" panose="05050102010706020507" pitchFamily="18" charset="2"/>
              </a:rPr>
              <a:t> visual representation of levels of confidence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9170-3508-3B97-B8BE-1BF44179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Hypothetical Outcome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7EE68-44FD-4017-8500-9BD47A783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Rather than showing a complete distribution or point estimate and error bars, Hypothetical Outcome Plots (HOPs) visualize a set of </a:t>
            </a:r>
            <a:r>
              <a:rPr lang="en-CA" sz="2400" dirty="0">
                <a:solidFill>
                  <a:srgbClr val="0070C0"/>
                </a:solidFill>
              </a:rPr>
              <a:t>draws</a:t>
            </a:r>
            <a:r>
              <a:rPr lang="en-CA" sz="2400" dirty="0"/>
              <a:t> from a distribution </a:t>
            </a:r>
          </a:p>
          <a:p>
            <a:pPr lvl="1"/>
            <a:r>
              <a:rPr lang="en-CA" sz="2000" dirty="0"/>
              <a:t>each draw is shown as a new plot in either a small multiples or animated form.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0B5EE-B192-7B35-94D1-B23FDFBB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54B9FAA-35EE-5224-0BF4-5CF6F7C9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5" y="3200400"/>
            <a:ext cx="4799965" cy="34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</a:t>
            </a:r>
            <a:r>
              <a:rPr lang="en-US" dirty="0">
                <a:solidFill>
                  <a:srgbClr val="0070C0"/>
                </a:solidFill>
              </a:rPr>
              <a:t>comparison</a:t>
            </a:r>
            <a:r>
              <a:rPr lang="en-US" dirty="0"/>
              <a:t>: data vs. what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B8B3-0F47-E90D-4131-E90F475E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Replication uncertainty: Meta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60FB2-B825-1F21-A99F-FCA62939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A graph of a study weight&#10;&#10;Description automatically generated with medium confidence">
            <a:extLst>
              <a:ext uri="{FF2B5EF4-FFF2-40B4-BE49-F238E27FC236}">
                <a16:creationId xmlns:a16="http://schemas.microsoft.com/office/drawing/2014/main" id="{F8147043-4F5E-63C3-9866-A23456838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24" y="2514600"/>
            <a:ext cx="7702576" cy="3616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7BD39-6E88-74C8-AB2D-B29AE0EBB3BA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meta analysis, we have multiple studies reporting the same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visualize/compare effect sizes?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calculate a </a:t>
            </a:r>
            <a:r>
              <a:rPr lang="en-CA" dirty="0">
                <a:solidFill>
                  <a:srgbClr val="0070C0"/>
                </a:solidFill>
              </a:rPr>
              <a:t>pooled</a:t>
            </a:r>
            <a:r>
              <a:rPr lang="en-CA" dirty="0"/>
              <a:t>, overall effect?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to assess </a:t>
            </a:r>
            <a:r>
              <a:rPr lang="en-CA" dirty="0">
                <a:solidFill>
                  <a:srgbClr val="0070C0"/>
                </a:solidFill>
              </a:rPr>
              <a:t>heterogeneity</a:t>
            </a:r>
            <a:r>
              <a:rPr lang="en-CA" dirty="0"/>
              <a:t> of effects?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45E4D-D9D6-63D5-C3C4-B83B65EDD35F}"/>
              </a:ext>
            </a:extLst>
          </p:cNvPr>
          <p:cNvSpPr txBox="1"/>
          <p:nvPr/>
        </p:nvSpPr>
        <p:spPr>
          <a:xfrm>
            <a:off x="609600" y="6302324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 err="1"/>
              <a:t>Harrer</a:t>
            </a:r>
            <a:r>
              <a:rPr lang="en-CA" sz="1600" dirty="0"/>
              <a:t>, </a:t>
            </a:r>
            <a:r>
              <a:rPr lang="en-CA" sz="1600" dirty="0">
                <a:hlinkClick r:id="rId3"/>
              </a:rPr>
              <a:t>Doing Meta Analysis in R</a:t>
            </a:r>
            <a:endParaRPr lang="en-CA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0D2B5-D854-5272-A7CE-9F25BFF3C059}"/>
              </a:ext>
            </a:extLst>
          </p:cNvPr>
          <p:cNvSpPr txBox="1"/>
          <p:nvPr/>
        </p:nvSpPr>
        <p:spPr>
          <a:xfrm>
            <a:off x="345336" y="2446877"/>
            <a:ext cx="1922832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800" dirty="0"/>
              <a:t>Forrest plot</a:t>
            </a:r>
          </a:p>
        </p:txBody>
      </p:sp>
    </p:spTree>
    <p:extLst>
      <p:ext uri="{BB962C8B-B14F-4D97-AF65-F5344CB8AC3E}">
        <p14:creationId xmlns:p14="http://schemas.microsoft.com/office/powerpoint/2010/main" val="274230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383C-6B36-EF34-C84D-5615F05D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Forrest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E054A-4EF0-2DA7-2D8A-23B0E176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A graph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A59B40CC-0FEF-1EB4-49D9-AC19C2BE4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417"/>
            <a:ext cx="6607113" cy="4419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7601D-531A-3EF5-7054-7C9FC34C80C7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Effect size: std. measure of size of effect (g)</a:t>
            </a:r>
          </a:p>
          <a:p>
            <a:r>
              <a:rPr lang="en-CA" dirty="0"/>
              <a:t>Study weight: ~ 1/ SE2</a:t>
            </a:r>
          </a:p>
          <a:p>
            <a:r>
              <a:rPr lang="en-CA" dirty="0"/>
              <a:t>Pooled effect: weighted average of effect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5F845-1880-B3EE-954E-0BEF1B9E64DF}"/>
              </a:ext>
            </a:extLst>
          </p:cNvPr>
          <p:cNvSpPr txBox="1"/>
          <p:nvPr/>
        </p:nvSpPr>
        <p:spPr>
          <a:xfrm>
            <a:off x="6019800" y="1371600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</a:t>
            </a:r>
            <a:r>
              <a:rPr lang="en-CA" dirty="0" err="1"/>
              <a:t>forrest</a:t>
            </a:r>
            <a:r>
              <a:rPr lang="en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89481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1A2D-9EE3-1C4A-04A8-CC3EC273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Reporting the meta study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47A5DD-5757-4A12-12F7-363383CB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AAE27BF-B893-CCB6-8F32-A4D40E54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8184"/>
            <a:ext cx="4019550" cy="3118616"/>
          </a:xfrm>
          <a:prstGeom prst="rect">
            <a:avLst/>
          </a:prstGeom>
        </p:spPr>
      </p:pic>
      <p:pic>
        <p:nvPicPr>
          <p:cNvPr id="7" name="Picture 6" descr="A flowchart of data&#10;&#10;AI-generated content may be incorrect.">
            <a:extLst>
              <a:ext uri="{FF2B5EF4-FFF2-40B4-BE49-F238E27FC236}">
                <a16:creationId xmlns:a16="http://schemas.microsoft.com/office/drawing/2014/main" id="{67C3F359-FDBC-C554-E651-95CF3B8BE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1325"/>
            <a:ext cx="3887658" cy="4460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E5E28-8732-3911-2BFA-6788005D0612}"/>
              </a:ext>
            </a:extLst>
          </p:cNvPr>
          <p:cNvSpPr txBox="1"/>
          <p:nvPr/>
        </p:nvSpPr>
        <p:spPr>
          <a:xfrm>
            <a:off x="457200" y="12192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traditional process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1DF19-24ED-6446-893E-84B7B0877224}"/>
              </a:ext>
            </a:extLst>
          </p:cNvPr>
          <p:cNvSpPr txBox="1"/>
          <p:nvPr/>
        </p:nvSpPr>
        <p:spPr>
          <a:xfrm>
            <a:off x="45720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animated version</a:t>
            </a:r>
          </a:p>
        </p:txBody>
      </p:sp>
    </p:spTree>
    <p:extLst>
      <p:ext uri="{BB962C8B-B14F-4D97-AF65-F5344CB8AC3E}">
        <p14:creationId xmlns:p14="http://schemas.microsoft.com/office/powerpoint/2010/main" val="38424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AAC-ED02-BFF2-9D49-F02D0148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Publication bias: Funnel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7B242-6115-BB83-CC2A-4FF1519E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A diagram of a funnel plot&#10;&#10;Description automatically generated">
            <a:extLst>
              <a:ext uri="{FF2B5EF4-FFF2-40B4-BE49-F238E27FC236}">
                <a16:creationId xmlns:a16="http://schemas.microsoft.com/office/drawing/2014/main" id="{886CAE23-8A50-8A1F-DC7B-DFB2B6D06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7" y="2347912"/>
            <a:ext cx="55880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582AE-95C9-99FE-413D-589E3404818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Publication bias: NS studies less likely to be published </a:t>
            </a:r>
            <a:r>
              <a:rPr lang="en-CA" dirty="0">
                <a:sym typeface="Symbol" panose="05050102010706020507" pitchFamily="18" charset="2"/>
              </a:rPr>
              <a:t> effect overestimated</a:t>
            </a:r>
          </a:p>
          <a:p>
            <a:r>
              <a:rPr lang="en-CA" dirty="0">
                <a:sym typeface="Symbol" panose="05050102010706020507" pitchFamily="18" charset="2"/>
              </a:rPr>
              <a:t>Funnel plot: Plot </a:t>
            </a:r>
            <a:r>
              <a:rPr lang="en-CA" dirty="0">
                <a:solidFill>
                  <a:srgbClr val="00B0F0"/>
                </a:solidFill>
                <a:sym typeface="Symbol" panose="05050102010706020507" pitchFamily="18" charset="2"/>
              </a:rPr>
              <a:t>std. error </a:t>
            </a:r>
            <a:r>
              <a:rPr lang="en-CA" dirty="0">
                <a:sym typeface="Symbol" panose="05050102010706020507" pitchFamily="18" charset="2"/>
              </a:rPr>
              <a:t>vs. observed </a:t>
            </a:r>
            <a:r>
              <a:rPr lang="en-CA" dirty="0">
                <a:solidFill>
                  <a:srgbClr val="00B0F0"/>
                </a:solidFill>
                <a:sym typeface="Symbol" panose="05050102010706020507" pitchFamily="18" charset="2"/>
              </a:rPr>
              <a:t>effect size</a:t>
            </a:r>
          </a:p>
          <a:p>
            <a:r>
              <a:rPr lang="en-CA" dirty="0">
                <a:sym typeface="Symbol" panose="05050102010706020507" pitchFamily="18" charset="2"/>
              </a:rPr>
              <a:t>Should be </a:t>
            </a:r>
            <a:r>
              <a:rPr lang="en-CA" dirty="0">
                <a:solidFill>
                  <a:srgbClr val="0070C0"/>
                </a:solidFill>
                <a:sym typeface="Symbol" panose="05050102010706020507" pitchFamily="18" charset="2"/>
              </a:rPr>
              <a:t>symmetric</a:t>
            </a:r>
            <a:r>
              <a:rPr lang="en-CA" dirty="0">
                <a:sym typeface="Symbol" panose="05050102010706020507" pitchFamily="18" charset="2"/>
              </a:rPr>
              <a:t> when no publication bias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14ADF-3DBF-19B2-687E-531F4E4D01FF}"/>
              </a:ext>
            </a:extLst>
          </p:cNvPr>
          <p:cNvSpPr txBox="1"/>
          <p:nvPr/>
        </p:nvSpPr>
        <p:spPr>
          <a:xfrm>
            <a:off x="6553200" y="51054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Lucky studies?</a:t>
            </a:r>
          </a:p>
          <a:p>
            <a:r>
              <a:rPr lang="en-CA" dirty="0" err="1"/>
              <a:t>HARKing</a:t>
            </a:r>
            <a:r>
              <a:rPr lang="en-CA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128C6-3439-7BA3-D5A5-D616BBC743D5}"/>
              </a:ext>
            </a:extLst>
          </p:cNvPr>
          <p:cNvCxnSpPr/>
          <p:nvPr/>
        </p:nvCxnSpPr>
        <p:spPr>
          <a:xfrm flipH="1">
            <a:off x="5486400" y="5386606"/>
            <a:ext cx="914400" cy="839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45546A-2590-297A-EC2F-A97493306B33}"/>
              </a:ext>
            </a:extLst>
          </p:cNvPr>
          <p:cNvSpPr txBox="1"/>
          <p:nvPr/>
        </p:nvSpPr>
        <p:spPr>
          <a:xfrm>
            <a:off x="6019800" y="2347912"/>
            <a:ext cx="2667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meta::funnel(studies)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21D645-A610-D6D2-99A7-D6CD17AC21D1}"/>
              </a:ext>
            </a:extLst>
          </p:cNvPr>
          <p:cNvCxnSpPr/>
          <p:nvPr/>
        </p:nvCxnSpPr>
        <p:spPr>
          <a:xfrm flipV="1">
            <a:off x="2590800" y="2971800"/>
            <a:ext cx="0" cy="2779931"/>
          </a:xfrm>
          <a:prstGeom prst="line">
            <a:avLst/>
          </a:prstGeom>
          <a:ln w="158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ABFE97-5453-222B-CACF-9E752E522C3E}"/>
              </a:ext>
            </a:extLst>
          </p:cNvPr>
          <p:cNvSpPr txBox="1"/>
          <p:nvPr/>
        </p:nvSpPr>
        <p:spPr>
          <a:xfrm>
            <a:off x="2095500" y="29718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no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A3926-C93A-C77E-560C-7DC42FACE726}"/>
              </a:ext>
            </a:extLst>
          </p:cNvPr>
          <p:cNvSpPr txBox="1"/>
          <p:nvPr/>
        </p:nvSpPr>
        <p:spPr>
          <a:xfrm rot="3978219">
            <a:off x="3110142" y="3542048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653869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A7D4-4522-89F9-E695-1819ADA0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Contour-enhanced funnel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AF44F-32D6-674B-6AFE-B1C236EB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2D57E-707E-778B-250D-4FE28490533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Funnel plots can be enhanced by showing contours of p-values</a:t>
            </a:r>
          </a:p>
        </p:txBody>
      </p:sp>
      <p:pic>
        <p:nvPicPr>
          <p:cNvPr id="9" name="Picture 8" descr="A graph of a funnel plot&#10;&#10;AI-generated content may be incorrect.">
            <a:extLst>
              <a:ext uri="{FF2B5EF4-FFF2-40B4-BE49-F238E27FC236}">
                <a16:creationId xmlns:a16="http://schemas.microsoft.com/office/drawing/2014/main" id="{D183EAD9-3E9B-1985-1FC0-E430B4034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00" y="2205600"/>
            <a:ext cx="6000000" cy="45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E546F6-071B-0652-F009-95CA8D76B4EE}"/>
              </a:ext>
            </a:extLst>
          </p:cNvPr>
          <p:cNvSpPr txBox="1"/>
          <p:nvPr/>
        </p:nvSpPr>
        <p:spPr>
          <a:xfrm>
            <a:off x="457200" y="6162587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Harrer</a:t>
            </a:r>
            <a:r>
              <a:rPr lang="en-CA" sz="1400" dirty="0"/>
              <a:t>, </a:t>
            </a:r>
            <a:r>
              <a:rPr lang="en-CA" sz="1400" dirty="0">
                <a:hlinkClick r:id="rId3"/>
              </a:rPr>
              <a:t>Doing Meta Analysis in R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2BD9C-942F-DBC5-7728-806A3AE368C5}"/>
              </a:ext>
            </a:extLst>
          </p:cNvPr>
          <p:cNvSpPr txBox="1"/>
          <p:nvPr/>
        </p:nvSpPr>
        <p:spPr>
          <a:xfrm>
            <a:off x="838200" y="1683868"/>
            <a:ext cx="48768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meta::funnel(studies, </a:t>
            </a:r>
            <a:r>
              <a:rPr lang="fr-FR" dirty="0"/>
              <a:t>contour = c(0.9, 0.95, 0.99))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4145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A4BD-29FA-2528-D881-264ECF53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Orchard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0DB2C-1FBD-776C-265E-522BABD4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165D640E-E04B-65B6-2CC4-EC8D0E34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6581959" cy="4179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38934-4BC5-B981-C9CF-D96DBA0A1CB8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for interaction (moderator) effects between mechanism of colour production and pollutant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8414F-B4F5-DA57-93A0-940A07D2831A}"/>
              </a:ext>
            </a:extLst>
          </p:cNvPr>
          <p:cNvSpPr txBox="1"/>
          <p:nvPr/>
        </p:nvSpPr>
        <p:spPr>
          <a:xfrm>
            <a:off x="685800" y="6248400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err="1"/>
              <a:t>Janas</a:t>
            </a:r>
            <a:r>
              <a:rPr lang="en-CA" sz="1200" dirty="0"/>
              <a:t> et al (2024) Avian colouration in a polluted world: a meta-analysis/ </a:t>
            </a:r>
            <a:r>
              <a:rPr lang="en-CA" sz="1200" dirty="0">
                <a:hlinkClick r:id="rId3"/>
              </a:rPr>
              <a:t>https://doi.org/10.1111/brv.13067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E45C6-B484-F494-24F9-799B6CB6AA14}"/>
              </a:ext>
            </a:extLst>
          </p:cNvPr>
          <p:cNvSpPr txBox="1"/>
          <p:nvPr/>
        </p:nvSpPr>
        <p:spPr>
          <a:xfrm rot="16200000">
            <a:off x="-337066" y="374100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Color production</a:t>
            </a:r>
          </a:p>
        </p:txBody>
      </p:sp>
    </p:spTree>
    <p:extLst>
      <p:ext uri="{BB962C8B-B14F-4D97-AF65-F5344CB8AC3E}">
        <p14:creationId xmlns:p14="http://schemas.microsoft.com/office/powerpoint/2010/main" val="425338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Problems: data, models,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: IQR, std dev., std error, …  (variation)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assumptions</a:t>
            </a:r>
            <a:r>
              <a:rPr lang="en-US" dirty="0"/>
              <a:t>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</a:t>
            </a:r>
            <a:r>
              <a:rPr lang="en-US" dirty="0">
                <a:latin typeface="Script MT Bold" panose="03040602040607080904" pitchFamily="66" charset="0"/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models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erial view of an island">
            <a:extLst>
              <a:ext uri="{FF2B5EF4-FFF2-40B4-BE49-F238E27FC236}">
                <a16:creationId xmlns:a16="http://schemas.microsoft.com/office/drawing/2014/main" id="{305D986E-81B7-8455-BB70-0CEA4D74EB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18" r="3" b="2720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DD4E78-119F-B6A6-CCCF-D0066456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743447"/>
            <a:ext cx="5868875" cy="17711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chemeClr val="tx1"/>
                </a:solidFill>
              </a:rPr>
              <a:t>Geographic Uncertainty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A5582-3286-51DA-09EE-64EA48BA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4276" y="2590800"/>
            <a:ext cx="3251074" cy="2666999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Historical maps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Hurricane maps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Coding maps for uncertainty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Empirical studies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D8354-92F7-86B0-D8F0-4CFC68CB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899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28FB-4D88-61B8-E8DB-1EA6D5AA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 in historical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A86D3-04E2-3FEB-FA4D-965F6863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close-up of a map&#10;&#10;AI-generated content may be incorrect.">
            <a:extLst>
              <a:ext uri="{FF2B5EF4-FFF2-40B4-BE49-F238E27FC236}">
                <a16:creationId xmlns:a16="http://schemas.microsoft.com/office/drawing/2014/main" id="{DF2B39CB-807F-939F-898E-577AFFFE9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5308"/>
            <a:ext cx="6104106" cy="411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B7726-1C3B-E898-E27E-FC35B79A9593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Abraham Ortelius, </a:t>
            </a:r>
            <a:r>
              <a:rPr lang="en-CA" i="1" dirty="0"/>
              <a:t>Theatrum Orbis </a:t>
            </a:r>
            <a:r>
              <a:rPr lang="en-CA" i="1" dirty="0" err="1"/>
              <a:t>Terrarum</a:t>
            </a:r>
            <a:r>
              <a:rPr lang="en-CA" dirty="0"/>
              <a:t>, 1570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F04F-FB6D-09B1-8462-BF456664BB9B}"/>
              </a:ext>
            </a:extLst>
          </p:cNvPr>
          <p:cNvSpPr txBox="1"/>
          <p:nvPr/>
        </p:nvSpPr>
        <p:spPr>
          <a:xfrm>
            <a:off x="457200" y="160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Monsters and other imagined creatures used to mark or mask unexplored areas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C3107-861C-5F39-E236-E734812E5EDB}"/>
              </a:ext>
            </a:extLst>
          </p:cNvPr>
          <p:cNvSpPr txBox="1"/>
          <p:nvPr/>
        </p:nvSpPr>
        <p:spPr>
          <a:xfrm>
            <a:off x="6705600" y="2362200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Matura MT Script Capitals" panose="03020802060602070202" pitchFamily="66" charset="0"/>
              </a:rPr>
              <a:t>Here Be Dragons!</a:t>
            </a:r>
          </a:p>
        </p:txBody>
      </p:sp>
    </p:spTree>
    <p:extLst>
      <p:ext uri="{BB962C8B-B14F-4D97-AF65-F5344CB8AC3E}">
        <p14:creationId xmlns:p14="http://schemas.microsoft.com/office/powerpoint/2010/main" val="12821822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F92E-45E6-C6B4-05C5-1B996605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 in historical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D2E73-286D-0180-5A2C-148180CF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2C1ED-83A2-49A3-539B-AB6FDAB2E6CD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Abraham Ortelius, </a:t>
            </a:r>
            <a:r>
              <a:rPr lang="en-CA" i="1" dirty="0" err="1"/>
              <a:t>Geographia</a:t>
            </a:r>
            <a:r>
              <a:rPr lang="en-CA" i="1" dirty="0"/>
              <a:t> Sacra</a:t>
            </a:r>
            <a:r>
              <a:rPr lang="en-CA" dirty="0"/>
              <a:t>, 1603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B1B8F-CFDD-C619-02AE-4FF6610B1FF4}"/>
              </a:ext>
            </a:extLst>
          </p:cNvPr>
          <p:cNvSpPr txBox="1"/>
          <p:nvPr/>
        </p:nvSpPr>
        <p:spPr>
          <a:xfrm>
            <a:off x="6172200" y="1828801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Source of the Nile?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Don’t know!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Hide in a cartouche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ACE66-3D8B-C167-F196-302E2A1FECE1}"/>
              </a:ext>
            </a:extLst>
          </p:cNvPr>
          <p:cNvSpPr txBox="1"/>
          <p:nvPr/>
        </p:nvSpPr>
        <p:spPr>
          <a:xfrm>
            <a:off x="457199" y="6248400"/>
            <a:ext cx="777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Van Duzer, Some Methods for Indicating Cartographic Uncertainty, Fifteenth through Eighteenth Centuries, </a:t>
            </a:r>
          </a:p>
          <a:p>
            <a:r>
              <a:rPr lang="en-CA" sz="1200" dirty="0">
                <a:hlinkClick r:id="rId2"/>
              </a:rPr>
              <a:t>https://dx.doi.org/10.55283/jhk.13795</a:t>
            </a:r>
            <a:r>
              <a:rPr lang="en-CA" sz="1200" dirty="0"/>
              <a:t> </a:t>
            </a: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F3AEF72E-F100-F6B4-9691-3B223CC7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5400" y="990601"/>
            <a:ext cx="3886200" cy="55626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AB4333-0342-F4D0-7222-A8006C55BA55}"/>
              </a:ext>
            </a:extLst>
          </p:cNvPr>
          <p:cNvSpPr/>
          <p:nvPr/>
        </p:nvSpPr>
        <p:spPr>
          <a:xfrm>
            <a:off x="2369766" y="4396919"/>
            <a:ext cx="1487551" cy="11488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D10D7-8DD0-D077-B4A9-DA2D6955AF05}"/>
              </a:ext>
            </a:extLst>
          </p:cNvPr>
          <p:cNvSpPr txBox="1"/>
          <p:nvPr/>
        </p:nvSpPr>
        <p:spPr>
          <a:xfrm>
            <a:off x="6172200" y="3048000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Location of Ophir (mentioned in Bible)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ea typeface="Cambria Math" panose="02040503050406030204" pitchFamily="18" charset="0"/>
              </a:rPr>
              <a:t>text describes 4 possible locations</a:t>
            </a:r>
            <a:endParaRPr lang="en-CA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AA698A-21BD-E61F-7EB2-7BF82ECD87CC}"/>
              </a:ext>
            </a:extLst>
          </p:cNvPr>
          <p:cNvSpPr/>
          <p:nvPr/>
        </p:nvSpPr>
        <p:spPr>
          <a:xfrm>
            <a:off x="762000" y="4127957"/>
            <a:ext cx="1455366" cy="11488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0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7250-4869-177B-6926-9A74480F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Uncertainty in historical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76AD6-D402-33A3-D629-E57A2234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A map of the state of virginia&#10;&#10;AI-generated content may be incorrect.">
            <a:extLst>
              <a:ext uri="{FF2B5EF4-FFF2-40B4-BE49-F238E27FC236}">
                <a16:creationId xmlns:a16="http://schemas.microsoft.com/office/drawing/2014/main" id="{FB89D82C-F977-C26E-0EA6-B092D043C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91" y="1676400"/>
            <a:ext cx="5548009" cy="4377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86C0F7-D359-3BE3-ED44-677E2A85473D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John Smith’s map, </a:t>
            </a:r>
            <a:r>
              <a:rPr lang="en-CA" i="1" dirty="0" err="1"/>
              <a:t>Virgina</a:t>
            </a:r>
            <a:r>
              <a:rPr lang="en-CA" dirty="0"/>
              <a:t>, 1612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38615-D5BE-9DBD-2E7F-45600193A2DE}"/>
              </a:ext>
            </a:extLst>
          </p:cNvPr>
          <p:cNvSpPr txBox="1"/>
          <p:nvPr/>
        </p:nvSpPr>
        <p:spPr>
          <a:xfrm>
            <a:off x="6248400" y="18288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Uses </a:t>
            </a:r>
            <a:r>
              <a:rPr lang="en-CA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● </a:t>
            </a:r>
            <a:r>
              <a:rPr lang="en-CA" dirty="0">
                <a:ea typeface="Cambria Math" panose="02040503050406030204" pitchFamily="18" charset="0"/>
              </a:rPr>
              <a:t>markers to distinguish places he has visited, vs. those he just heard about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B0C40-FC5E-9761-A8C7-84509D6345B2}"/>
              </a:ext>
            </a:extLst>
          </p:cNvPr>
          <p:cNvSpPr txBox="1"/>
          <p:nvPr/>
        </p:nvSpPr>
        <p:spPr>
          <a:xfrm>
            <a:off x="457199" y="6248400"/>
            <a:ext cx="777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Van Duzer, Some Methods for Indicating Cartographic Uncertainty, Fifteenth through Eighteenth Centuries, </a:t>
            </a:r>
          </a:p>
          <a:p>
            <a:r>
              <a:rPr lang="en-CA" sz="1200" dirty="0">
                <a:hlinkClick r:id="rId3"/>
              </a:rPr>
              <a:t>https://dx.doi.org/10.55283/jhk.13795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87010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In choropleth maps we can show uncertainty with another visual attribute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20B8E-A2B0-FE10-99D9-5D294131FFAE}"/>
              </a:ext>
            </a:extLst>
          </p:cNvPr>
          <p:cNvSpPr txBox="1"/>
          <p:nvPr/>
        </p:nvSpPr>
        <p:spPr>
          <a:xfrm>
            <a:off x="5867400" y="4038600"/>
            <a:ext cx="281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Greater </a:t>
            </a:r>
            <a:r>
              <a:rPr lang="en-CA" dirty="0" err="1"/>
              <a:t>stipling</a:t>
            </a:r>
            <a:r>
              <a:rPr lang="en-CA" dirty="0"/>
              <a:t> </a:t>
            </a:r>
            <a:r>
              <a:rPr lang="en-CA" dirty="0">
                <a:sym typeface="Symbol" panose="05050102010706020507" pitchFamily="18" charset="2"/>
              </a:rPr>
              <a:t> less certainty</a:t>
            </a:r>
          </a:p>
          <a:p>
            <a:endParaRPr lang="en-CA" dirty="0">
              <a:sym typeface="Symbol" panose="05050102010706020507" pitchFamily="18" charset="2"/>
            </a:endParaRPr>
          </a:p>
          <a:p>
            <a:r>
              <a:rPr lang="en-CA" dirty="0">
                <a:sym typeface="Symbol" panose="05050102010706020507" pitchFamily="18" charset="2"/>
              </a:rPr>
              <a:t>Q: Are these separable dimensions?</a:t>
            </a:r>
          </a:p>
          <a:p>
            <a:r>
              <a:rPr lang="en-CA" dirty="0">
                <a:sym typeface="Symbol" panose="05050102010706020507" pitchFamily="18" charset="2"/>
              </a:rPr>
              <a:t>Can you focus on happiness or certainty?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C193C7BB-E98E-14BB-98C2-8EDF5A597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72" y="632619"/>
            <a:ext cx="4610256" cy="5975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471F68-4AEF-2751-198C-5C1759D3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Studies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83340-7AE0-70C0-9649-F068CF43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66CE-53B6-FFDB-66CB-DB57637679A5}"/>
              </a:ext>
            </a:extLst>
          </p:cNvPr>
          <p:cNvSpPr txBox="1"/>
          <p:nvPr/>
        </p:nvSpPr>
        <p:spPr>
          <a:xfrm>
            <a:off x="457200" y="1219200"/>
            <a:ext cx="3581400" cy="18466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Cheong et al. (2016)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Participants presented with a house location (“X”)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Asked if they would stay or leave based on one of the wildfire hazard communication techniques shown here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28CBEC-8318-28C2-AF5A-83433C1E86E3}"/>
              </a:ext>
            </a:extLst>
          </p:cNvPr>
          <p:cNvSpPr/>
          <p:nvPr/>
        </p:nvSpPr>
        <p:spPr>
          <a:xfrm>
            <a:off x="4724400" y="16764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EFA6CE-5724-F034-56BC-6F5B7D622B95}"/>
              </a:ext>
            </a:extLst>
          </p:cNvPr>
          <p:cNvSpPr/>
          <p:nvPr/>
        </p:nvSpPr>
        <p:spPr>
          <a:xfrm>
            <a:off x="7001000" y="1609118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6B1CD1-1425-0A68-C561-54F2BABB3CCF}"/>
              </a:ext>
            </a:extLst>
          </p:cNvPr>
          <p:cNvSpPr/>
          <p:nvPr/>
        </p:nvSpPr>
        <p:spPr>
          <a:xfrm>
            <a:off x="5257800" y="40767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005665-32E9-71F3-8CF8-56E0BE42FB8A}"/>
              </a:ext>
            </a:extLst>
          </p:cNvPr>
          <p:cNvSpPr/>
          <p:nvPr/>
        </p:nvSpPr>
        <p:spPr>
          <a:xfrm>
            <a:off x="7030184" y="3071374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7FD90F-9E7C-1F87-2FE7-38176968AAD4}"/>
              </a:ext>
            </a:extLst>
          </p:cNvPr>
          <p:cNvSpPr/>
          <p:nvPr/>
        </p:nvSpPr>
        <p:spPr>
          <a:xfrm>
            <a:off x="5363183" y="5609616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74EE48-6B03-481C-91AE-5AFC8E79DDC6}"/>
              </a:ext>
            </a:extLst>
          </p:cNvPr>
          <p:cNvSpPr txBox="1"/>
          <p:nvPr/>
        </p:nvSpPr>
        <p:spPr>
          <a:xfrm>
            <a:off x="457200" y="3429000"/>
            <a:ext cx="358140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Results:</a:t>
            </a:r>
          </a:p>
          <a:p>
            <a:r>
              <a:rPr lang="en-CA" dirty="0"/>
              <a:t>Display type mattered little when given 30 sec. to decide</a:t>
            </a:r>
          </a:p>
          <a:p>
            <a:r>
              <a:rPr lang="en-CA" dirty="0"/>
              <a:t>With time pressure (5 sec.):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color hue was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Text &amp; simple boundary worst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28BEA-4605-CF59-9C9E-BA8A958464E7}"/>
              </a:ext>
            </a:extLst>
          </p:cNvPr>
          <p:cNvSpPr txBox="1"/>
          <p:nvPr/>
        </p:nvSpPr>
        <p:spPr>
          <a:xfrm>
            <a:off x="457200" y="56388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Cheong, </a:t>
            </a:r>
            <a:r>
              <a:rPr lang="en-CA" sz="1200" dirty="0" err="1"/>
              <a:t>etal</a:t>
            </a:r>
            <a:r>
              <a:rPr lang="en-CA" sz="1200" dirty="0"/>
              <a:t>. (2016). Evaluating the impact of visualization of wildfire hazard upon decision making under uncertainty. </a:t>
            </a:r>
            <a:r>
              <a:rPr lang="en-CA" sz="1200" i="1" dirty="0"/>
              <a:t>International Journal of Geographical Information Science</a:t>
            </a:r>
            <a:r>
              <a:rPr lang="en-CA" sz="1200" dirty="0"/>
              <a:t>, 30(7), 1377–1404.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A52B31-7223-59EB-D334-68F1AECE7EA5}"/>
              </a:ext>
            </a:extLst>
          </p:cNvPr>
          <p:cNvSpPr/>
          <p:nvPr/>
        </p:nvSpPr>
        <p:spPr>
          <a:xfrm>
            <a:off x="6477000" y="519113"/>
            <a:ext cx="2438400" cy="20716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C3AF5A-F489-9D0F-01EE-09252C1F9036}"/>
              </a:ext>
            </a:extLst>
          </p:cNvPr>
          <p:cNvSpPr/>
          <p:nvPr/>
        </p:nvSpPr>
        <p:spPr>
          <a:xfrm>
            <a:off x="6477000" y="4572000"/>
            <a:ext cx="2438400" cy="21494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25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A2D-6C0D-4E86-8A74-028A81C8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P-values, significance &amp; uncertainty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44EDD-F14D-41A1-B6A3-BAADECC5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67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ASA President’s Task Force on Statistical Significance (2021)</a:t>
            </a:r>
          </a:p>
          <a:p>
            <a:r>
              <a:rPr lang="en-US" sz="2000" dirty="0"/>
              <a:t>“Much of the controversy surrounding </a:t>
            </a:r>
            <a:r>
              <a:rPr lang="en-US" sz="2000" dirty="0">
                <a:solidFill>
                  <a:srgbClr val="0070C0"/>
                </a:solidFill>
              </a:rPr>
              <a:t>statistical significance </a:t>
            </a:r>
            <a:r>
              <a:rPr lang="en-US" sz="2000" dirty="0"/>
              <a:t>can be dispelled by better understanding of uncertainty, variability, multiplicity &amp; replicability”</a:t>
            </a:r>
          </a:p>
          <a:p>
            <a:r>
              <a:rPr lang="en-US" sz="2000" dirty="0"/>
              <a:t>“Different measures of uncertainty can </a:t>
            </a:r>
            <a:r>
              <a:rPr lang="en-US" sz="2000" dirty="0">
                <a:solidFill>
                  <a:srgbClr val="0070C0"/>
                </a:solidFill>
              </a:rPr>
              <a:t>complement</a:t>
            </a:r>
            <a:r>
              <a:rPr lang="en-US" sz="2000" dirty="0"/>
              <a:t> each other; no single measure serves all purposes”</a:t>
            </a:r>
          </a:p>
          <a:p>
            <a:r>
              <a:rPr lang="en-US" sz="2000" dirty="0"/>
              <a:t>“Controlling and accounting for uncertainty begins with the </a:t>
            </a:r>
            <a:r>
              <a:rPr lang="en-US" sz="2000" dirty="0">
                <a:solidFill>
                  <a:srgbClr val="0070C0"/>
                </a:solidFill>
              </a:rPr>
              <a:t>design</a:t>
            </a:r>
            <a:r>
              <a:rPr lang="en-US" sz="2000" dirty="0"/>
              <a:t> of the study”</a:t>
            </a:r>
          </a:p>
          <a:p>
            <a:r>
              <a:rPr lang="en-US" sz="2000" dirty="0"/>
              <a:t>“The </a:t>
            </a:r>
            <a:r>
              <a:rPr lang="en-US" sz="2000" dirty="0">
                <a:solidFill>
                  <a:srgbClr val="0070C0"/>
                </a:solidFill>
              </a:rPr>
              <a:t>theoretical basis </a:t>
            </a:r>
            <a:r>
              <a:rPr lang="en-US" sz="2000" dirty="0"/>
              <a:t>of statistical science offers general strategies for dealing with uncertainty”</a:t>
            </a:r>
          </a:p>
          <a:p>
            <a:pPr lvl="1"/>
            <a:r>
              <a:rPr lang="en-US" sz="1600" b="1" dirty="0"/>
              <a:t>Frequentist</a:t>
            </a:r>
            <a:r>
              <a:rPr lang="en-US" sz="1600" dirty="0"/>
              <a:t> approach: p-values, confidence intervals &amp; prediction intervals</a:t>
            </a:r>
          </a:p>
          <a:p>
            <a:pPr lvl="1"/>
            <a:r>
              <a:rPr lang="en-US" sz="1600" b="1" dirty="0"/>
              <a:t>Bayesian</a:t>
            </a:r>
            <a:r>
              <a:rPr lang="en-US" sz="1600" dirty="0"/>
              <a:t> approach: Bayes factors, posterior probability distributions, credible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8DF06-FF34-4E73-8581-7A3D61CB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D7293-D372-DADD-D27A-AC031642B2CB}"/>
              </a:ext>
            </a:extLst>
          </p:cNvPr>
          <p:cNvSpPr txBox="1"/>
          <p:nvPr/>
        </p:nvSpPr>
        <p:spPr>
          <a:xfrm>
            <a:off x="457200" y="5943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hlinkClick r:id="rId2"/>
              </a:rPr>
              <a:t>https://magazine.amstat.org/blog/2021/08/01/task-force-statement-p-value/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33881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946C-BDEE-4537-9223-C724228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F134D-7CE6-4E14-B825-A3BD9E0C0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r>
              <a:rPr lang="en-US" dirty="0"/>
              <a:t>Showing variation in distributions a basic problem</a:t>
            </a:r>
          </a:p>
          <a:p>
            <a:pPr lvl="1"/>
            <a:r>
              <a:rPr lang="en-US" dirty="0"/>
              <a:t>histograms, density plots, boxplots</a:t>
            </a:r>
          </a:p>
          <a:p>
            <a:pPr lvl="1"/>
            <a:r>
              <a:rPr lang="en-US" dirty="0"/>
              <a:t>Better: violin, raincloud, …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ggdist</a:t>
            </a:r>
            <a:r>
              <a:rPr lang="en-US" dirty="0"/>
              <a:t>} offers many alternatives</a:t>
            </a:r>
          </a:p>
          <a:p>
            <a:r>
              <a:rPr lang="en-US" dirty="0"/>
              <a:t>Error bars: many flavors; can show </a:t>
            </a:r>
            <a:r>
              <a:rPr lang="en-US" dirty="0">
                <a:solidFill>
                  <a:srgbClr val="0070C0"/>
                </a:solidFill>
              </a:rPr>
              <a:t>multiple</a:t>
            </a:r>
            <a:r>
              <a:rPr lang="en-US" dirty="0"/>
              <a:t> intervals</a:t>
            </a:r>
          </a:p>
          <a:p>
            <a:r>
              <a:rPr lang="en-US" dirty="0"/>
              <a:t>Bayesian methods, bootstrap, simulation</a:t>
            </a:r>
          </a:p>
          <a:p>
            <a:pPr lvl="1"/>
            <a:r>
              <a:rPr lang="en-US" dirty="0"/>
              <a:t>Different methods, but similar ways to show uncertainty</a:t>
            </a:r>
          </a:p>
          <a:p>
            <a:r>
              <a:rPr lang="en-US" dirty="0"/>
              <a:t>Geographic data: need to be careful about interpretations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32382-9595-494C-8063-4FF1E9748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138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48225</TotalTime>
  <Words>4893</Words>
  <Application>Microsoft Office PowerPoint</Application>
  <PresentationFormat>On-screen Show (4:3)</PresentationFormat>
  <Paragraphs>687</Paragraphs>
  <Slides>90</Slides>
  <Notes>0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Aptos</vt:lpstr>
      <vt:lpstr>Arial</vt:lpstr>
      <vt:lpstr>Baguet Script</vt:lpstr>
      <vt:lpstr>Calibri</vt:lpstr>
      <vt:lpstr>Cambria Math</vt:lpstr>
      <vt:lpstr>Fira Code</vt:lpstr>
      <vt:lpstr>Matura MT Script Capitals</vt:lpstr>
      <vt:lpstr>Script MT Bold</vt:lpstr>
      <vt:lpstr>Symbol</vt:lpstr>
      <vt:lpstr>Wingdings</vt:lpstr>
      <vt:lpstr>1_Office Theme</vt:lpstr>
      <vt:lpstr>Equation</vt:lpstr>
      <vt:lpstr>Visualizing Uncertainty</vt:lpstr>
      <vt:lpstr>Today’s topics</vt:lpstr>
      <vt:lpstr>What is uncertainty?</vt:lpstr>
      <vt:lpstr>What is uncertainty?</vt:lpstr>
      <vt:lpstr>Galton: Variation &amp; Uncertainty</vt:lpstr>
      <vt:lpstr>Sources of uncertainty</vt:lpstr>
      <vt:lpstr>Where does uncertainty come from?</vt:lpstr>
      <vt:lpstr>Problems: data, models, graphics</vt:lpstr>
      <vt:lpstr>P-values, significance &amp; uncertainty</vt:lpstr>
      <vt:lpstr>Model fits as uncertainties</vt:lpstr>
      <vt:lpstr>Graphical annotations for uncertainty</vt:lpstr>
      <vt:lpstr>Visualizing distributions</vt:lpstr>
      <vt:lpstr>PowerPoint Presentation</vt:lpstr>
      <vt:lpstr>PowerPoint Presentation</vt:lpstr>
      <vt:lpstr>Histograms</vt:lpstr>
      <vt:lpstr>Histograms: bin width</vt:lpstr>
      <vt:lpstr>Histograms: other properties</vt:lpstr>
      <vt:lpstr>Density plots</vt:lpstr>
      <vt:lpstr>Kernel density estimation</vt:lpstr>
      <vt:lpstr>Density plots: bandwidth</vt:lpstr>
      <vt:lpstr>Comparing groups</vt:lpstr>
      <vt:lpstr>Comparing groups: Facets</vt:lpstr>
      <vt:lpstr>{ggridges}: Ridgeline plots</vt:lpstr>
      <vt:lpstr>PowerPoint Presentation</vt:lpstr>
      <vt:lpstr>Boxplots</vt:lpstr>
      <vt:lpstr>Boxplots</vt:lpstr>
      <vt:lpstr>How people view “probability”</vt:lpstr>
      <vt:lpstr>Problems with boxplots revealed</vt:lpstr>
      <vt:lpstr>Violin plots</vt:lpstr>
      <vt:lpstr>Comparing groups: Summary + Uncertainty</vt:lpstr>
      <vt:lpstr>Barplot memes: Don’t dynamite me!</vt:lpstr>
      <vt:lpstr>Alternatives to dynamite plots</vt:lpstr>
      <vt:lpstr>De-fusing the barplot</vt:lpstr>
      <vt:lpstr>Raincloud plots</vt:lpstr>
      <vt:lpstr>PowerPoint Presentation</vt:lpstr>
      <vt:lpstr>PowerPoint Presentation</vt:lpstr>
      <vt:lpstr>{ggdist} package</vt:lpstr>
      <vt:lpstr>{ggdist} package</vt:lpstr>
      <vt:lpstr>PowerPoint Presentation</vt:lpstr>
      <vt:lpstr>One-way ANOVA example</vt:lpstr>
      <vt:lpstr>PowerPoint Presentation</vt:lpstr>
      <vt:lpstr>What works?</vt:lpstr>
      <vt:lpstr>PowerPoint Presentation</vt:lpstr>
      <vt:lpstr>Error bars</vt:lpstr>
      <vt:lpstr>Key ideas of tatistical ampling</vt:lpstr>
      <vt:lpstr>PowerPoint Presentation</vt:lpstr>
      <vt:lpstr>What’s a “confidence interval”?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Pairwise comparisons chart</vt:lpstr>
      <vt:lpstr>What kind of intervals?</vt:lpstr>
      <vt:lpstr>Posterior = Prior × Likelihood</vt:lpstr>
      <vt:lpstr>Bayesian intervals</vt:lpstr>
      <vt:lpstr>tidybayes: Bayesian analysis + tidy data + geoms</vt:lpstr>
      <vt:lpstr>The Bayesian process</vt:lpstr>
      <vt:lpstr>tidybayes plots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Scales matter!</vt:lpstr>
      <vt:lpstr>Fitted curves</vt:lpstr>
      <vt:lpstr>Measurement uncertainty</vt:lpstr>
      <vt:lpstr>Model forms: nonlinear fits</vt:lpstr>
      <vt:lpstr>Fitted curves: smoothers</vt:lpstr>
      <vt:lpstr>Interaction models</vt:lpstr>
      <vt:lpstr>Hypothetical Outcome Plots</vt:lpstr>
      <vt:lpstr>Simulations to convey uncertainty</vt:lpstr>
      <vt:lpstr>Animation to understand uncertainty</vt:lpstr>
      <vt:lpstr>Replication uncertainty: Meta analysis</vt:lpstr>
      <vt:lpstr>Forrest plots</vt:lpstr>
      <vt:lpstr>Reporting the meta study process</vt:lpstr>
      <vt:lpstr>Publication bias: Funnel plots</vt:lpstr>
      <vt:lpstr>Contour-enhanced funnel plots</vt:lpstr>
      <vt:lpstr>Orchard plots</vt:lpstr>
      <vt:lpstr>Geographic Uncertainty</vt:lpstr>
      <vt:lpstr>Uncertainty in historical maps</vt:lpstr>
      <vt:lpstr>Uncertainty in historical maps</vt:lpstr>
      <vt:lpstr>Uncertainty in historical maps</vt:lpstr>
      <vt:lpstr>Geographic uncertainty</vt:lpstr>
      <vt:lpstr>What is the Cone of Uncertainty?</vt:lpstr>
      <vt:lpstr>The Incredible Shrinking Cone</vt:lpstr>
      <vt:lpstr>Sharpiegate</vt:lpstr>
      <vt:lpstr>Coding maps for uncertainty</vt:lpstr>
      <vt:lpstr>Studies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208</cp:revision>
  <dcterms:created xsi:type="dcterms:W3CDTF">2017-10-14T20:35:56Z</dcterms:created>
  <dcterms:modified xsi:type="dcterms:W3CDTF">2025-03-13T17:36:41Z</dcterms:modified>
</cp:coreProperties>
</file>